
<file path=[Content_Types].xml><?xml version="1.0" encoding="utf-8"?>
<Types xmlns="http://schemas.openxmlformats.org/package/2006/content-types">
  <Default Extension="xml" ContentType="application/xml"/>
  <Default Extension="jpeg" ContentType="image/jpeg"/>
  <Default Extension="mp4" ContentType="video/mp4"/>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84" r:id="rId1"/>
  </p:sldMasterIdLst>
  <p:notesMasterIdLst>
    <p:notesMasterId r:id="rId22"/>
  </p:notesMasterIdLst>
  <p:handoutMasterIdLst>
    <p:handoutMasterId r:id="rId23"/>
  </p:handoutMasterIdLst>
  <p:sldIdLst>
    <p:sldId id="256" r:id="rId2"/>
    <p:sldId id="257" r:id="rId3"/>
    <p:sldId id="261"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4" r:id="rId21"/>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orbel" charset="0"/>
        <a:ea typeface="+mn-ea"/>
        <a:cs typeface="+mn-cs"/>
      </a:defRPr>
    </a:lvl1pPr>
    <a:lvl2pPr marL="457200" algn="l" defTabSz="457200" rtl="0" eaLnBrk="0" fontAlgn="base" hangingPunct="0">
      <a:spcBef>
        <a:spcPct val="0"/>
      </a:spcBef>
      <a:spcAft>
        <a:spcPct val="0"/>
      </a:spcAft>
      <a:defRPr kern="1200">
        <a:solidFill>
          <a:schemeClr val="tx1"/>
        </a:solidFill>
        <a:latin typeface="Corbel" charset="0"/>
        <a:ea typeface="+mn-ea"/>
        <a:cs typeface="+mn-cs"/>
      </a:defRPr>
    </a:lvl2pPr>
    <a:lvl3pPr marL="914400" algn="l" defTabSz="457200" rtl="0" eaLnBrk="0" fontAlgn="base" hangingPunct="0">
      <a:spcBef>
        <a:spcPct val="0"/>
      </a:spcBef>
      <a:spcAft>
        <a:spcPct val="0"/>
      </a:spcAft>
      <a:defRPr kern="1200">
        <a:solidFill>
          <a:schemeClr val="tx1"/>
        </a:solidFill>
        <a:latin typeface="Corbel" charset="0"/>
        <a:ea typeface="+mn-ea"/>
        <a:cs typeface="+mn-cs"/>
      </a:defRPr>
    </a:lvl3pPr>
    <a:lvl4pPr marL="1371600" algn="l" defTabSz="457200" rtl="0" eaLnBrk="0" fontAlgn="base" hangingPunct="0">
      <a:spcBef>
        <a:spcPct val="0"/>
      </a:spcBef>
      <a:spcAft>
        <a:spcPct val="0"/>
      </a:spcAft>
      <a:defRPr kern="1200">
        <a:solidFill>
          <a:schemeClr val="tx1"/>
        </a:solidFill>
        <a:latin typeface="Corbel" charset="0"/>
        <a:ea typeface="+mn-ea"/>
        <a:cs typeface="+mn-cs"/>
      </a:defRPr>
    </a:lvl4pPr>
    <a:lvl5pPr marL="1828800" algn="l" defTabSz="457200" rtl="0" eaLnBrk="0" fontAlgn="base" hangingPunct="0">
      <a:spcBef>
        <a:spcPct val="0"/>
      </a:spcBef>
      <a:spcAft>
        <a:spcPct val="0"/>
      </a:spcAft>
      <a:defRPr kern="1200">
        <a:solidFill>
          <a:schemeClr val="tx1"/>
        </a:solidFill>
        <a:latin typeface="Corbel" charset="0"/>
        <a:ea typeface="+mn-ea"/>
        <a:cs typeface="+mn-cs"/>
      </a:defRPr>
    </a:lvl5pPr>
    <a:lvl6pPr marL="2286000" algn="l" defTabSz="914400" rtl="0" eaLnBrk="1" latinLnBrk="0" hangingPunct="1">
      <a:defRPr kern="1200">
        <a:solidFill>
          <a:schemeClr val="tx1"/>
        </a:solidFill>
        <a:latin typeface="Corbel" charset="0"/>
        <a:ea typeface="+mn-ea"/>
        <a:cs typeface="+mn-cs"/>
      </a:defRPr>
    </a:lvl6pPr>
    <a:lvl7pPr marL="2743200" algn="l" defTabSz="914400" rtl="0" eaLnBrk="1" latinLnBrk="0" hangingPunct="1">
      <a:defRPr kern="1200">
        <a:solidFill>
          <a:schemeClr val="tx1"/>
        </a:solidFill>
        <a:latin typeface="Corbel" charset="0"/>
        <a:ea typeface="+mn-ea"/>
        <a:cs typeface="+mn-cs"/>
      </a:defRPr>
    </a:lvl7pPr>
    <a:lvl8pPr marL="3200400" algn="l" defTabSz="914400" rtl="0" eaLnBrk="1" latinLnBrk="0" hangingPunct="1">
      <a:defRPr kern="1200">
        <a:solidFill>
          <a:schemeClr val="tx1"/>
        </a:solidFill>
        <a:latin typeface="Corbel" charset="0"/>
        <a:ea typeface="+mn-ea"/>
        <a:cs typeface="+mn-cs"/>
      </a:defRPr>
    </a:lvl8pPr>
    <a:lvl9pPr marL="3657600" algn="l" defTabSz="914400" rtl="0" eaLnBrk="1" latinLnBrk="0" hangingPunct="1">
      <a:defRPr kern="1200">
        <a:solidFill>
          <a:schemeClr val="tx1"/>
        </a:solidFill>
        <a:latin typeface="Corbe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313"/>
    <p:restoredTop sz="94474"/>
  </p:normalViewPr>
  <p:slideViewPr>
    <p:cSldViewPr snapToGrid="0" snapToObjects="1">
      <p:cViewPr varScale="1">
        <p:scale>
          <a:sx n="78" d="100"/>
          <a:sy n="78" d="100"/>
        </p:scale>
        <p:origin x="288"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4F63E904-5C5C-324E-90EC-BCBBBBA4B66D}" type="datetimeFigureOut">
              <a:rPr lang="en-US"/>
              <a:pPr>
                <a:defRPr/>
              </a:pPr>
              <a:t>3/28/17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4B8D6E8D-4DBA-E343-B231-3B21F96E4C0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2F5A58C8-7D84-284A-91B8-BC4C42B06AC0}" type="datetimeFigureOut">
              <a:rPr lang="en-US"/>
              <a:pPr>
                <a:defRPr/>
              </a:pPr>
              <a:t>3/28/17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5ECC30B6-487F-1148-8A3E-5FA369774C9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4" name="Freeform 6" title="Page Number Shape"/>
          <p:cNvSpPr/>
          <p:nvPr/>
        </p:nvSpPr>
        <p:spPr bwMode="auto">
          <a:xfrm>
            <a:off x="11784013" y="1189038"/>
            <a:ext cx="407987"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tx2"/>
          </a:solidFill>
          <a:ln w="0">
            <a:noFill/>
            <a:prstDash val="solid"/>
            <a:round/>
            <a:headEnd/>
            <a:tailEnd/>
          </a:ln>
        </p:spPr>
      </p:sp>
      <p:cxnSp>
        <p:nvCxnSpPr>
          <p:cNvPr id="5" name="Straight Connector 10"/>
          <p:cNvCxnSpPr>
            <a:cxnSpLocks noChangeShapeType="1"/>
          </p:cNvCxnSpPr>
          <p:nvPr/>
        </p:nvCxnSpPr>
        <p:spPr bwMode="auto">
          <a:xfrm>
            <a:off x="773113" y="1257300"/>
            <a:ext cx="0" cy="5600700"/>
          </a:xfrm>
          <a:prstGeom prst="line">
            <a:avLst/>
          </a:prstGeom>
          <a:noFill/>
          <a:ln w="25400">
            <a:solidFill>
              <a:schemeClr val="tx2"/>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ctrTitle"/>
          </p:nvPr>
        </p:nvSpPr>
        <p:spPr>
          <a:xfrm>
            <a:off x="1088913" y="1143293"/>
            <a:ext cx="7034362" cy="4268965"/>
          </a:xfrm>
        </p:spPr>
        <p:txBody>
          <a:bodyPr>
            <a:normAutofit/>
          </a:bodyPr>
          <a:lstStyle>
            <a:lvl1pPr algn="l">
              <a:lnSpc>
                <a:spcPct val="85000"/>
              </a:lnSpc>
              <a:defRPr sz="7700" cap="all" baseline="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088914" y="5537925"/>
            <a:ext cx="7034362" cy="706355"/>
          </a:xfrm>
        </p:spPr>
        <p:txBody>
          <a:bodyPr>
            <a:normAutofit/>
          </a:bodyPr>
          <a:lstStyle>
            <a:lvl1pPr marL="0" indent="0" algn="l">
              <a:lnSpc>
                <a:spcPct val="114000"/>
              </a:lnSpc>
              <a:spcBef>
                <a:spcPts val="0"/>
              </a:spcBef>
              <a:buNone/>
              <a:defRPr sz="2000" b="0" i="1"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6" name="Date Placeholder 3"/>
          <p:cNvSpPr>
            <a:spLocks noGrp="1"/>
          </p:cNvSpPr>
          <p:nvPr>
            <p:ph type="dt" sz="half" idx="10"/>
          </p:nvPr>
        </p:nvSpPr>
        <p:spPr>
          <a:xfrm>
            <a:off x="1089025" y="6315075"/>
            <a:ext cx="1597025" cy="365125"/>
          </a:xfrm>
        </p:spPr>
        <p:txBody>
          <a:bodyPr/>
          <a:lstStyle>
            <a:lvl1pPr algn="l">
              <a:defRPr sz="1200">
                <a:solidFill>
                  <a:schemeClr val="tx2"/>
                </a:solidFill>
              </a:defRPr>
            </a:lvl1pPr>
          </a:lstStyle>
          <a:p>
            <a:pPr>
              <a:defRPr/>
            </a:pPr>
            <a:fld id="{261E55C5-27ED-4448-8840-9AA2D8320124}" type="datetimeFigureOut">
              <a:rPr lang="en-US"/>
              <a:pPr>
                <a:defRPr/>
              </a:pPr>
              <a:t>3/28/17</a:t>
            </a:fld>
            <a:endParaRPr lang="en-US" dirty="0"/>
          </a:p>
        </p:txBody>
      </p:sp>
      <p:sp>
        <p:nvSpPr>
          <p:cNvPr id="7" name="Footer Placeholder 4"/>
          <p:cNvSpPr>
            <a:spLocks noGrp="1"/>
          </p:cNvSpPr>
          <p:nvPr>
            <p:ph type="ftr" sz="quarter" idx="11"/>
          </p:nvPr>
        </p:nvSpPr>
        <p:spPr>
          <a:xfrm>
            <a:off x="3000375" y="6315075"/>
            <a:ext cx="5122863" cy="365125"/>
          </a:xfrm>
        </p:spPr>
        <p:txBody>
          <a:bodyPr/>
          <a:lstStyle>
            <a:lvl1pPr algn="l">
              <a:defRPr b="0">
                <a:solidFill>
                  <a:schemeClr val="tx2"/>
                </a:solidFill>
              </a:defRPr>
            </a:lvl1pPr>
          </a:lstStyle>
          <a:p>
            <a:pPr>
              <a:defRPr/>
            </a:pPr>
            <a:endParaRPr lang="en-US"/>
          </a:p>
        </p:txBody>
      </p:sp>
      <p:sp>
        <p:nvSpPr>
          <p:cNvPr id="8" name="Slide Number Placeholder 5"/>
          <p:cNvSpPr>
            <a:spLocks noGrp="1"/>
          </p:cNvSpPr>
          <p:nvPr>
            <p:ph type="sldNum" sz="quarter" idx="12"/>
          </p:nvPr>
        </p:nvSpPr>
        <p:spPr>
          <a:xfrm>
            <a:off x="11784013" y="1416050"/>
            <a:ext cx="407987" cy="365125"/>
          </a:xfrm>
        </p:spPr>
        <p:txBody>
          <a:bodyPr/>
          <a:lstStyle>
            <a:lvl1pPr algn="r">
              <a:defRPr>
                <a:solidFill>
                  <a:schemeClr val="accent1"/>
                </a:solidFill>
              </a:defRPr>
            </a:lvl1pPr>
          </a:lstStyle>
          <a:p>
            <a:pPr>
              <a:defRPr/>
            </a:pPr>
            <a:fld id="{789FBA01-30BB-6847-B7D6-B6231FA47884}" type="slidenum">
              <a:rPr lang="en-US"/>
              <a:pPr>
                <a:defRPr/>
              </a:pPr>
              <a:t>‹#›</a:t>
            </a:fld>
            <a:endParaRPr lang="en-US" dirty="0"/>
          </a:p>
        </p:txBody>
      </p:sp>
    </p:spTree>
    <p:extLst>
      <p:ext uri="{BB962C8B-B14F-4D97-AF65-F5344CB8AC3E}">
        <p14:creationId xmlns:p14="http://schemas.microsoft.com/office/powerpoint/2010/main" val="50170578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181600" y="640080"/>
            <a:ext cx="6248398" cy="558414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FDC8273D-5163-924B-AA63-DC9B00E25A11}" type="datetimeFigureOut">
              <a:rPr lang="en-US"/>
              <a:pPr>
                <a:defRPr/>
              </a:pPr>
              <a:t>3/28/17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5B8261B-4BC6-3147-B9DA-4ADBD3BCEDCB}" type="slidenum">
              <a:rPr lang="en-US"/>
              <a:pPr>
                <a:defRPr/>
              </a:pPr>
              <a:t>‹#›</a:t>
            </a:fld>
            <a:endParaRPr lang="en-US" dirty="0"/>
          </a:p>
        </p:txBody>
      </p:sp>
    </p:spTree>
    <p:extLst>
      <p:ext uri="{BB962C8B-B14F-4D97-AF65-F5344CB8AC3E}">
        <p14:creationId xmlns:p14="http://schemas.microsoft.com/office/powerpoint/2010/main" val="92409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Freeform 6" title="Page Number Shape"/>
          <p:cNvSpPr/>
          <p:nvPr/>
        </p:nvSpPr>
        <p:spPr bwMode="auto">
          <a:xfrm>
            <a:off x="11784013" y="5380038"/>
            <a:ext cx="407987"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cxnSp>
        <p:nvCxnSpPr>
          <p:cNvPr id="5" name="Straight Connector 10"/>
          <p:cNvCxnSpPr>
            <a:cxnSpLocks noChangeShapeType="1"/>
          </p:cNvCxnSpPr>
          <p:nvPr/>
        </p:nvCxnSpPr>
        <p:spPr bwMode="auto">
          <a:xfrm>
            <a:off x="0" y="6199188"/>
            <a:ext cx="10260013" cy="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cxnSp>
      <p:sp>
        <p:nvSpPr>
          <p:cNvPr id="2" name="Vertical Title 1"/>
          <p:cNvSpPr>
            <a:spLocks noGrp="1"/>
          </p:cNvSpPr>
          <p:nvPr>
            <p:ph type="title" orient="vert"/>
          </p:nvPr>
        </p:nvSpPr>
        <p:spPr>
          <a:xfrm>
            <a:off x="7990765" y="642931"/>
            <a:ext cx="2446670" cy="4678106"/>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642932"/>
            <a:ext cx="7070678" cy="467810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3"/>
          <p:cNvSpPr>
            <a:spLocks noGrp="1"/>
          </p:cNvSpPr>
          <p:nvPr>
            <p:ph type="dt" sz="half" idx="10"/>
          </p:nvPr>
        </p:nvSpPr>
        <p:spPr>
          <a:xfrm>
            <a:off x="6535738" y="5927725"/>
            <a:ext cx="3814762" cy="365125"/>
          </a:xfrm>
        </p:spPr>
        <p:txBody>
          <a:bodyPr/>
          <a:lstStyle>
            <a:lvl1pPr>
              <a:defRPr/>
            </a:lvl1pPr>
          </a:lstStyle>
          <a:p>
            <a:pPr>
              <a:defRPr/>
            </a:pPr>
            <a:fld id="{13878C91-63B6-8D4A-923B-B28BF616C8B2}" type="datetimeFigureOut">
              <a:rPr lang="en-US"/>
              <a:pPr>
                <a:defRPr/>
              </a:pPr>
              <a:t>3/28/17</a:t>
            </a:fld>
            <a:endParaRPr lang="en-US" dirty="0"/>
          </a:p>
        </p:txBody>
      </p:sp>
      <p:sp>
        <p:nvSpPr>
          <p:cNvPr id="7" name="Footer Placeholder 4"/>
          <p:cNvSpPr>
            <a:spLocks noGrp="1"/>
          </p:cNvSpPr>
          <p:nvPr>
            <p:ph type="ftr" sz="quarter" idx="11"/>
          </p:nvPr>
        </p:nvSpPr>
        <p:spPr>
          <a:xfrm>
            <a:off x="6535738" y="6316663"/>
            <a:ext cx="3814762" cy="365125"/>
          </a:xfrm>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4F29C931-50ED-8C4D-AEDA-386564D5315E}" type="slidenum">
              <a:rPr lang="en-US"/>
              <a:pPr>
                <a:defRPr/>
              </a:pPr>
              <a:t>‹#›</a:t>
            </a:fld>
            <a:endParaRPr lang="en-US" dirty="0"/>
          </a:p>
        </p:txBody>
      </p:sp>
    </p:spTree>
    <p:extLst>
      <p:ext uri="{BB962C8B-B14F-4D97-AF65-F5344CB8AC3E}">
        <p14:creationId xmlns:p14="http://schemas.microsoft.com/office/powerpoint/2010/main" val="21355765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E8DD7CFB-B4C4-3345-99DE-E5833C743DB0}" type="datetimeFigureOut">
              <a:rPr lang="en-US"/>
              <a:pPr>
                <a:defRPr/>
              </a:pPr>
              <a:t>3/28/17</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FCA4A9F-F4B5-234C-A0E6-2C84D1D1D7B5}" type="slidenum">
              <a:rPr lang="en-US"/>
              <a:pPr>
                <a:defRPr/>
              </a:pPr>
              <a:t>‹#›</a:t>
            </a:fld>
            <a:endParaRPr lang="en-US" dirty="0"/>
          </a:p>
        </p:txBody>
      </p:sp>
    </p:spTree>
    <p:extLst>
      <p:ext uri="{BB962C8B-B14F-4D97-AF65-F5344CB8AC3E}">
        <p14:creationId xmlns:p14="http://schemas.microsoft.com/office/powerpoint/2010/main" val="20157274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3" title="Page Number Shape"/>
          <p:cNvSpPr/>
          <p:nvPr/>
        </p:nvSpPr>
        <p:spPr bwMode="auto">
          <a:xfrm>
            <a:off x="11784013" y="1393825"/>
            <a:ext cx="407987"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cxnSp>
        <p:nvCxnSpPr>
          <p:cNvPr id="5" name="Straight Connector 10"/>
          <p:cNvCxnSpPr>
            <a:cxnSpLocks noChangeShapeType="1"/>
          </p:cNvCxnSpPr>
          <p:nvPr/>
        </p:nvCxnSpPr>
        <p:spPr bwMode="auto">
          <a:xfrm flipH="1">
            <a:off x="0" y="6178550"/>
            <a:ext cx="10244138" cy="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1947673" y="2571722"/>
            <a:ext cx="8296654" cy="3286153"/>
          </a:xfrm>
        </p:spPr>
        <p:txBody>
          <a:bodyPr>
            <a:normAutofit/>
          </a:bodyPr>
          <a:lstStyle>
            <a:lvl1pPr>
              <a:lnSpc>
                <a:spcPct val="85000"/>
              </a:lnSpc>
              <a:defRPr sz="7700" cap="all" baseline="0">
                <a:solidFill>
                  <a:schemeClr val="accent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947673" y="1393748"/>
            <a:ext cx="8401429" cy="819150"/>
          </a:xfrm>
        </p:spPr>
        <p:txBody>
          <a:bodyPr anchor="ctr">
            <a:normAutofit/>
          </a:bodyPr>
          <a:lstStyle>
            <a:lvl1pPr marL="0" indent="0" algn="r">
              <a:lnSpc>
                <a:spcPct val="113000"/>
              </a:lnSpc>
              <a:spcBef>
                <a:spcPts val="0"/>
              </a:spcBef>
              <a:buNone/>
              <a:defRPr sz="2000" b="0" i="1"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Date Placeholder 3"/>
          <p:cNvSpPr>
            <a:spLocks noGrp="1"/>
          </p:cNvSpPr>
          <p:nvPr>
            <p:ph type="dt" sz="half" idx="10"/>
          </p:nvPr>
        </p:nvSpPr>
        <p:spPr>
          <a:xfrm>
            <a:off x="8742363" y="6315075"/>
            <a:ext cx="1597025" cy="365125"/>
          </a:xfrm>
        </p:spPr>
        <p:txBody>
          <a:bodyPr/>
          <a:lstStyle>
            <a:lvl1pPr>
              <a:defRPr sz="1200">
                <a:solidFill>
                  <a:schemeClr val="accent1"/>
                </a:solidFill>
              </a:defRPr>
            </a:lvl1pPr>
          </a:lstStyle>
          <a:p>
            <a:pPr>
              <a:defRPr/>
            </a:pPr>
            <a:fld id="{D0F27C2F-4A22-BD47-B267-BB26A4CEC122}" type="datetimeFigureOut">
              <a:rPr lang="en-US"/>
              <a:pPr>
                <a:defRPr/>
              </a:pPr>
              <a:t>3/28/17</a:t>
            </a:fld>
            <a:endParaRPr lang="en-US" dirty="0"/>
          </a:p>
        </p:txBody>
      </p:sp>
      <p:sp>
        <p:nvSpPr>
          <p:cNvPr id="7" name="Footer Placeholder 4"/>
          <p:cNvSpPr>
            <a:spLocks noGrp="1"/>
          </p:cNvSpPr>
          <p:nvPr>
            <p:ph type="ftr" sz="quarter" idx="11"/>
          </p:nvPr>
        </p:nvSpPr>
        <p:spPr>
          <a:xfrm>
            <a:off x="1947863" y="6315075"/>
            <a:ext cx="6480175" cy="365125"/>
          </a:xfrm>
        </p:spPr>
        <p:txBody>
          <a:bodyPr/>
          <a:lstStyle>
            <a:lvl1pPr>
              <a:defRPr b="0">
                <a:solidFill>
                  <a:schemeClr val="accent1"/>
                </a:solidFill>
              </a:defRPr>
            </a:lvl1pPr>
          </a:lstStyle>
          <a:p>
            <a:pPr>
              <a:defRPr/>
            </a:pPr>
            <a:endParaRPr lang="en-US"/>
          </a:p>
        </p:txBody>
      </p:sp>
      <p:sp>
        <p:nvSpPr>
          <p:cNvPr id="8" name="Slide Number Placeholder 5"/>
          <p:cNvSpPr>
            <a:spLocks noGrp="1"/>
          </p:cNvSpPr>
          <p:nvPr>
            <p:ph type="sldNum" sz="quarter" idx="12"/>
          </p:nvPr>
        </p:nvSpPr>
        <p:spPr>
          <a:xfrm>
            <a:off x="11784013" y="1620838"/>
            <a:ext cx="407987" cy="365125"/>
          </a:xfrm>
        </p:spPr>
        <p:txBody>
          <a:bodyPr/>
          <a:lstStyle>
            <a:lvl1pPr>
              <a:defRPr>
                <a:solidFill>
                  <a:schemeClr val="bg2"/>
                </a:solidFill>
              </a:defRPr>
            </a:lvl1pPr>
          </a:lstStyle>
          <a:p>
            <a:pPr>
              <a:defRPr/>
            </a:pPr>
            <a:fld id="{354A45E7-3954-CF43-9A16-A2783FEACFA0}" type="slidenum">
              <a:rPr lang="en-US"/>
              <a:pPr>
                <a:defRPr/>
              </a:pPr>
              <a:t>‹#›</a:t>
            </a:fld>
            <a:endParaRPr lang="en-US" dirty="0"/>
          </a:p>
        </p:txBody>
      </p:sp>
    </p:spTree>
    <p:extLst>
      <p:ext uri="{BB962C8B-B14F-4D97-AF65-F5344CB8AC3E}">
        <p14:creationId xmlns:p14="http://schemas.microsoft.com/office/powerpoint/2010/main" val="11482967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181600" y="540628"/>
            <a:ext cx="6248400" cy="248894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181600" y="3712467"/>
            <a:ext cx="6248400" cy="248222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3"/>
          <p:cNvSpPr>
            <a:spLocks noGrp="1"/>
          </p:cNvSpPr>
          <p:nvPr>
            <p:ph type="dt" sz="half" idx="10"/>
          </p:nvPr>
        </p:nvSpPr>
        <p:spPr/>
        <p:txBody>
          <a:bodyPr/>
          <a:lstStyle>
            <a:lvl1pPr>
              <a:defRPr/>
            </a:lvl1pPr>
          </a:lstStyle>
          <a:p>
            <a:pPr>
              <a:defRPr/>
            </a:pPr>
            <a:fld id="{2D93DE14-E2E9-6F47-AAB9-E1E1D49FEAFB}" type="datetimeFigureOut">
              <a:rPr lang="en-US"/>
              <a:pPr>
                <a:defRPr/>
              </a:pPr>
              <a:t>3/28/17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8E0AA38-114D-0D48-B95C-BB3E08FABD63}" type="slidenum">
              <a:rPr lang="en-US"/>
              <a:pPr>
                <a:defRPr/>
              </a:pPr>
              <a:t>‹#›</a:t>
            </a:fld>
            <a:endParaRPr lang="en-US" dirty="0"/>
          </a:p>
        </p:txBody>
      </p:sp>
    </p:spTree>
    <p:extLst>
      <p:ext uri="{BB962C8B-B14F-4D97-AF65-F5344CB8AC3E}">
        <p14:creationId xmlns:p14="http://schemas.microsoft.com/office/powerpoint/2010/main" val="17766366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2000" y="557784"/>
            <a:ext cx="3831336" cy="4956048"/>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5181600" y="558065"/>
            <a:ext cx="6245352" cy="914400"/>
          </a:xfrm>
        </p:spPr>
        <p:txBody>
          <a:bodyPr anchor="b">
            <a:normAutofit/>
          </a:bodyPr>
          <a:lstStyle>
            <a:lvl1pPr marL="0" indent="0">
              <a:lnSpc>
                <a:spcPct val="113000"/>
              </a:lnSpc>
              <a:spcBef>
                <a:spcPts val="0"/>
              </a:spcBef>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181600" y="1526671"/>
            <a:ext cx="6245352" cy="1755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181600" y="3700826"/>
            <a:ext cx="6248400" cy="914400"/>
          </a:xfrm>
        </p:spPr>
        <p:txBody>
          <a:bodyPr anchor="b">
            <a:normAutofit/>
          </a:bodyPr>
          <a:lstStyle>
            <a:lvl1pPr marL="0" indent="0">
              <a:buNone/>
              <a:defRPr sz="2400" b="0" i="1" baseline="0">
                <a:solidFill>
                  <a:schemeClr val="tx1">
                    <a:lumMod val="85000"/>
                    <a:lumOff val="1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81600" y="4669432"/>
            <a:ext cx="6245352" cy="17556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lvl1pPr>
              <a:defRPr/>
            </a:lvl1pPr>
          </a:lstStyle>
          <a:p>
            <a:pPr>
              <a:defRPr/>
            </a:pPr>
            <a:fld id="{F37D3599-53AF-DE4E-B41F-D5B9071D68E6}" type="datetimeFigureOut">
              <a:rPr lang="en-US"/>
              <a:pPr>
                <a:defRPr/>
              </a:pPr>
              <a:t>3/28/17</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3239CC5-1888-3542-969A-2AFC6777EE25}" type="slidenum">
              <a:rPr lang="en-US"/>
              <a:pPr>
                <a:defRPr/>
              </a:pPr>
              <a:t>‹#›</a:t>
            </a:fld>
            <a:endParaRPr lang="en-US" dirty="0"/>
          </a:p>
        </p:txBody>
      </p:sp>
    </p:spTree>
    <p:extLst>
      <p:ext uri="{BB962C8B-B14F-4D97-AF65-F5344CB8AC3E}">
        <p14:creationId xmlns:p14="http://schemas.microsoft.com/office/powerpoint/2010/main" val="1320220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65416281-EB7A-6645-B43C-3871DCBD5F40}" type="datetimeFigureOut">
              <a:rPr lang="en-US"/>
              <a:pPr>
                <a:defRPr/>
              </a:pPr>
              <a:t>3/28/17</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333A92CC-4ED4-5E4E-98AA-53931A8A4F75}" type="slidenum">
              <a:rPr lang="en-US"/>
              <a:pPr>
                <a:defRPr/>
              </a:pPr>
              <a:t>‹#›</a:t>
            </a:fld>
            <a:endParaRPr lang="en-US" dirty="0"/>
          </a:p>
        </p:txBody>
      </p:sp>
    </p:spTree>
    <p:extLst>
      <p:ext uri="{BB962C8B-B14F-4D97-AF65-F5344CB8AC3E}">
        <p14:creationId xmlns:p14="http://schemas.microsoft.com/office/powerpoint/2010/main" val="1152331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07F62211-29B1-7E4B-B9A0-19070B2F5178}" type="datetimeFigureOut">
              <a:rPr lang="en-US"/>
              <a:pPr>
                <a:defRPr/>
              </a:pPr>
              <a:t>3/28/17</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3B60CBF-DC79-814E-9ED5-9B18887FC589}" type="slidenum">
              <a:rPr lang="en-US"/>
              <a:pPr>
                <a:defRPr/>
              </a:pPr>
              <a:t>‹#›</a:t>
            </a:fld>
            <a:endParaRPr lang="en-US" dirty="0"/>
          </a:p>
        </p:txBody>
      </p:sp>
    </p:spTree>
    <p:extLst>
      <p:ext uri="{BB962C8B-B14F-4D97-AF65-F5344CB8AC3E}">
        <p14:creationId xmlns:p14="http://schemas.microsoft.com/office/powerpoint/2010/main" val="1226143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555479"/>
            <a:ext cx="3838776" cy="1921022"/>
          </a:xfrm>
        </p:spPr>
        <p:txBody>
          <a:bodyPr>
            <a:noAutofit/>
          </a:bodyPr>
          <a:lstStyle>
            <a:lvl1pPr>
              <a:lnSpc>
                <a:spcPct val="93000"/>
              </a:lnSpc>
              <a:defRPr sz="4000"/>
            </a:lvl1pPr>
          </a:lstStyle>
          <a:p>
            <a:r>
              <a:rPr lang="en-US" smtClean="0"/>
              <a:t>Click to edit Master title style</a:t>
            </a:r>
            <a:endParaRPr lang="en-US" dirty="0"/>
          </a:p>
        </p:txBody>
      </p:sp>
      <p:sp>
        <p:nvSpPr>
          <p:cNvPr id="3" name="Content Placeholder 2"/>
          <p:cNvSpPr>
            <a:spLocks noGrp="1"/>
          </p:cNvSpPr>
          <p:nvPr>
            <p:ph idx="1"/>
          </p:nvPr>
        </p:nvSpPr>
        <p:spPr>
          <a:xfrm>
            <a:off x="5181600" y="564147"/>
            <a:ext cx="6248400" cy="5622644"/>
          </a:xfrm>
        </p:spPr>
        <p:txBody>
          <a:bodyPr/>
          <a:lstStyle>
            <a:lvl1pPr>
              <a:lnSpc>
                <a:spcPct val="112000"/>
              </a:lnSpc>
              <a:defRPr sz="2000"/>
            </a:lvl1pPr>
            <a:lvl2pPr>
              <a:lnSpc>
                <a:spcPct val="112000"/>
              </a:lnSpc>
              <a:defRPr sz="1800"/>
            </a:lvl2pPr>
            <a:lvl3pPr>
              <a:lnSpc>
                <a:spcPct val="112000"/>
              </a:lnSpc>
              <a:defRPr sz="1600"/>
            </a:lvl3pPr>
            <a:lvl4pPr>
              <a:lnSpc>
                <a:spcPct val="112000"/>
              </a:lnSpc>
              <a:defRPr sz="1400"/>
            </a:lvl4pPr>
            <a:lvl5pPr>
              <a:lnSpc>
                <a:spcPct val="112000"/>
              </a:lnSpc>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0" y="2621512"/>
            <a:ext cx="3838776" cy="3239537"/>
          </a:xfrm>
        </p:spPr>
        <p:txBody>
          <a:bodyPr/>
          <a:lstStyle>
            <a:lvl1pPr marL="0" indent="0" algn="r">
              <a:lnSpc>
                <a:spcPct val="125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CB082B2-DBA8-2546-9480-DA1FF8404D97}" type="datetimeFigureOut">
              <a:rPr lang="en-US"/>
              <a:pPr>
                <a:defRPr/>
              </a:pPr>
              <a:t>3/28/17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B6A1BFF-0348-E040-8267-0B3D0BD874C9}" type="slidenum">
              <a:rPr lang="en-US"/>
              <a:pPr>
                <a:defRPr/>
              </a:pPr>
              <a:t>‹#›</a:t>
            </a:fld>
            <a:endParaRPr lang="en-US" dirty="0"/>
          </a:p>
        </p:txBody>
      </p:sp>
    </p:spTree>
    <p:extLst>
      <p:ext uri="{BB962C8B-B14F-4D97-AF65-F5344CB8AC3E}">
        <p14:creationId xmlns:p14="http://schemas.microsoft.com/office/powerpoint/2010/main" val="5337361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557261"/>
            <a:ext cx="3840480" cy="1919239"/>
          </a:xfrm>
        </p:spPr>
        <p:txBody>
          <a:bodyPr>
            <a:noAutofit/>
          </a:bodyPr>
          <a:lstStyle>
            <a:lvl1pPr>
              <a:lnSpc>
                <a:spcPct val="93000"/>
              </a:lnSpc>
              <a:defRPr sz="4000" baseline="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57800" y="0"/>
            <a:ext cx="6172200" cy="6857999"/>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dirty="0"/>
          </a:p>
        </p:txBody>
      </p:sp>
      <p:sp>
        <p:nvSpPr>
          <p:cNvPr id="4" name="Text Placeholder 3"/>
          <p:cNvSpPr>
            <a:spLocks noGrp="1"/>
          </p:cNvSpPr>
          <p:nvPr>
            <p:ph type="body" sz="half" idx="2"/>
          </p:nvPr>
        </p:nvSpPr>
        <p:spPr>
          <a:xfrm>
            <a:off x="758952" y="2621512"/>
            <a:ext cx="3840480" cy="3236976"/>
          </a:xfrm>
        </p:spPr>
        <p:txBody>
          <a:bodyPr/>
          <a:lstStyle>
            <a:lvl1pPr marL="0" indent="0" algn="r">
              <a:lnSpc>
                <a:spcPct val="125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23FF086-6F16-184F-9B5C-306B502C0E12}" type="datetimeFigureOut">
              <a:rPr lang="en-US"/>
              <a:pPr>
                <a:defRPr/>
              </a:pPr>
              <a:t>3/28/17</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AD3349B-3BAD-7A46-B5BC-098E32E49787}" type="slidenum">
              <a:rPr lang="en-US"/>
              <a:pPr>
                <a:defRPr/>
              </a:pPr>
              <a:t>‹#›</a:t>
            </a:fld>
            <a:endParaRPr lang="en-US" dirty="0"/>
          </a:p>
        </p:txBody>
      </p:sp>
    </p:spTree>
    <p:extLst>
      <p:ext uri="{BB962C8B-B14F-4D97-AF65-F5344CB8AC3E}">
        <p14:creationId xmlns:p14="http://schemas.microsoft.com/office/powerpoint/2010/main" val="46471651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Freeform 6" title="Page Number Shape"/>
          <p:cNvSpPr/>
          <p:nvPr/>
        </p:nvSpPr>
        <p:spPr bwMode="auto">
          <a:xfrm>
            <a:off x="11784013" y="5380038"/>
            <a:ext cx="407987" cy="819150"/>
          </a:xfrm>
          <a:custGeom>
            <a:avLst/>
            <a:gdLst/>
            <a:ahLst/>
            <a:cxnLst/>
            <a:rect l="0" t="0" r="r" b="b"/>
            <a:pathLst>
              <a:path w="1799" h="3612">
                <a:moveTo>
                  <a:pt x="1799" y="0"/>
                </a:moveTo>
                <a:lnTo>
                  <a:pt x="1799" y="3612"/>
                </a:lnTo>
                <a:lnTo>
                  <a:pt x="1686" y="3609"/>
                </a:lnTo>
                <a:lnTo>
                  <a:pt x="1574" y="3598"/>
                </a:lnTo>
                <a:lnTo>
                  <a:pt x="1464" y="3581"/>
                </a:lnTo>
                <a:lnTo>
                  <a:pt x="1357" y="3557"/>
                </a:lnTo>
                <a:lnTo>
                  <a:pt x="1251" y="3527"/>
                </a:lnTo>
                <a:lnTo>
                  <a:pt x="1150" y="3490"/>
                </a:lnTo>
                <a:lnTo>
                  <a:pt x="1050" y="3448"/>
                </a:lnTo>
                <a:lnTo>
                  <a:pt x="953" y="3401"/>
                </a:lnTo>
                <a:lnTo>
                  <a:pt x="860" y="3347"/>
                </a:lnTo>
                <a:lnTo>
                  <a:pt x="771" y="3289"/>
                </a:lnTo>
                <a:lnTo>
                  <a:pt x="686" y="3224"/>
                </a:lnTo>
                <a:lnTo>
                  <a:pt x="604" y="3156"/>
                </a:lnTo>
                <a:lnTo>
                  <a:pt x="527" y="3083"/>
                </a:lnTo>
                <a:lnTo>
                  <a:pt x="454" y="3005"/>
                </a:lnTo>
                <a:lnTo>
                  <a:pt x="386" y="2923"/>
                </a:lnTo>
                <a:lnTo>
                  <a:pt x="323" y="2838"/>
                </a:lnTo>
                <a:lnTo>
                  <a:pt x="265" y="2748"/>
                </a:lnTo>
                <a:lnTo>
                  <a:pt x="211" y="2655"/>
                </a:lnTo>
                <a:lnTo>
                  <a:pt x="163" y="2559"/>
                </a:lnTo>
                <a:lnTo>
                  <a:pt x="121" y="2459"/>
                </a:lnTo>
                <a:lnTo>
                  <a:pt x="85" y="2356"/>
                </a:lnTo>
                <a:lnTo>
                  <a:pt x="55" y="2251"/>
                </a:lnTo>
                <a:lnTo>
                  <a:pt x="32" y="2143"/>
                </a:lnTo>
                <a:lnTo>
                  <a:pt x="14" y="2033"/>
                </a:lnTo>
                <a:lnTo>
                  <a:pt x="4" y="1920"/>
                </a:lnTo>
                <a:lnTo>
                  <a:pt x="0" y="1806"/>
                </a:lnTo>
                <a:lnTo>
                  <a:pt x="4" y="1692"/>
                </a:lnTo>
                <a:lnTo>
                  <a:pt x="14" y="1580"/>
                </a:lnTo>
                <a:lnTo>
                  <a:pt x="32" y="1469"/>
                </a:lnTo>
                <a:lnTo>
                  <a:pt x="55" y="1362"/>
                </a:lnTo>
                <a:lnTo>
                  <a:pt x="85" y="1256"/>
                </a:lnTo>
                <a:lnTo>
                  <a:pt x="121" y="1154"/>
                </a:lnTo>
                <a:lnTo>
                  <a:pt x="163" y="1054"/>
                </a:lnTo>
                <a:lnTo>
                  <a:pt x="211" y="958"/>
                </a:lnTo>
                <a:lnTo>
                  <a:pt x="265" y="864"/>
                </a:lnTo>
                <a:lnTo>
                  <a:pt x="323" y="774"/>
                </a:lnTo>
                <a:lnTo>
                  <a:pt x="386" y="689"/>
                </a:lnTo>
                <a:lnTo>
                  <a:pt x="454" y="607"/>
                </a:lnTo>
                <a:lnTo>
                  <a:pt x="527" y="529"/>
                </a:lnTo>
                <a:lnTo>
                  <a:pt x="604" y="456"/>
                </a:lnTo>
                <a:lnTo>
                  <a:pt x="686" y="388"/>
                </a:lnTo>
                <a:lnTo>
                  <a:pt x="771" y="325"/>
                </a:lnTo>
                <a:lnTo>
                  <a:pt x="860" y="266"/>
                </a:lnTo>
                <a:lnTo>
                  <a:pt x="953" y="212"/>
                </a:lnTo>
                <a:lnTo>
                  <a:pt x="1050" y="164"/>
                </a:lnTo>
                <a:lnTo>
                  <a:pt x="1150" y="122"/>
                </a:lnTo>
                <a:lnTo>
                  <a:pt x="1251" y="85"/>
                </a:lnTo>
                <a:lnTo>
                  <a:pt x="1357" y="55"/>
                </a:lnTo>
                <a:lnTo>
                  <a:pt x="1464" y="32"/>
                </a:lnTo>
                <a:lnTo>
                  <a:pt x="1574" y="14"/>
                </a:lnTo>
                <a:lnTo>
                  <a:pt x="1686" y="5"/>
                </a:lnTo>
                <a:lnTo>
                  <a:pt x="1799" y="0"/>
                </a:lnTo>
                <a:close/>
              </a:path>
            </a:pathLst>
          </a:custGeom>
          <a:solidFill>
            <a:schemeClr val="accent1"/>
          </a:solidFill>
          <a:ln w="0">
            <a:noFill/>
            <a:prstDash val="solid"/>
            <a:round/>
            <a:headEnd/>
            <a:tailEnd/>
          </a:ln>
        </p:spPr>
      </p:sp>
      <p:sp>
        <p:nvSpPr>
          <p:cNvPr id="1027" name="Title Placeholder 1"/>
          <p:cNvSpPr>
            <a:spLocks noGrp="1"/>
          </p:cNvSpPr>
          <p:nvPr>
            <p:ph type="title"/>
          </p:nvPr>
        </p:nvSpPr>
        <p:spPr bwMode="auto">
          <a:xfrm>
            <a:off x="762000" y="560388"/>
            <a:ext cx="3833813" cy="495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ru-RU"/>
              <a:t>Click to edit Master title style</a:t>
            </a:r>
          </a:p>
        </p:txBody>
      </p:sp>
      <p:sp>
        <p:nvSpPr>
          <p:cNvPr id="1028" name="Text Placeholder 2"/>
          <p:cNvSpPr>
            <a:spLocks noGrp="1"/>
          </p:cNvSpPr>
          <p:nvPr>
            <p:ph type="body" idx="1"/>
          </p:nvPr>
        </p:nvSpPr>
        <p:spPr bwMode="auto">
          <a:xfrm>
            <a:off x="5181600" y="568325"/>
            <a:ext cx="6248400" cy="565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ru-RU"/>
              <a:t>Click to edit Master text styles</a:t>
            </a:r>
          </a:p>
          <a:p>
            <a:pPr lvl="1"/>
            <a:r>
              <a:rPr lang="en-US" altLang="ru-RU"/>
              <a:t>Second level</a:t>
            </a:r>
          </a:p>
          <a:p>
            <a:pPr lvl="2"/>
            <a:r>
              <a:rPr lang="en-US" altLang="ru-RU"/>
              <a:t>Third level</a:t>
            </a:r>
          </a:p>
          <a:p>
            <a:pPr lvl="3"/>
            <a:r>
              <a:rPr lang="en-US" altLang="ru-RU"/>
              <a:t>Fourth level</a:t>
            </a:r>
          </a:p>
          <a:p>
            <a:pPr lvl="4"/>
            <a:r>
              <a:rPr lang="en-US" altLang="ru-RU"/>
              <a:t>Fifth level</a:t>
            </a:r>
          </a:p>
        </p:txBody>
      </p:sp>
      <p:sp>
        <p:nvSpPr>
          <p:cNvPr id="4" name="Date Placeholder 3"/>
          <p:cNvSpPr>
            <a:spLocks noGrp="1"/>
          </p:cNvSpPr>
          <p:nvPr>
            <p:ph type="dt" sz="half" idx="2"/>
          </p:nvPr>
        </p:nvSpPr>
        <p:spPr>
          <a:xfrm>
            <a:off x="762000" y="5929313"/>
            <a:ext cx="3814763" cy="365125"/>
          </a:xfrm>
          <a:prstGeom prst="rect">
            <a:avLst/>
          </a:prstGeom>
        </p:spPr>
        <p:txBody>
          <a:bodyPr vert="horz" lIns="91440" tIns="45720" rIns="91440" bIns="45720" rtlCol="0" anchor="t"/>
          <a:lstStyle>
            <a:lvl1pPr algn="r" eaLnBrk="1" fontAlgn="auto" hangingPunct="1">
              <a:spcBef>
                <a:spcPts val="0"/>
              </a:spcBef>
              <a:spcAft>
                <a:spcPts val="0"/>
              </a:spcAft>
              <a:defRPr sz="1000" b="0" i="1" baseline="0">
                <a:solidFill>
                  <a:schemeClr val="accent1"/>
                </a:solidFill>
                <a:latin typeface="+mj-lt"/>
              </a:defRPr>
            </a:lvl1pPr>
          </a:lstStyle>
          <a:p>
            <a:pPr>
              <a:defRPr/>
            </a:pPr>
            <a:fld id="{352DF06D-70D9-8A48-BFB5-5134A09CE0B0}" type="datetimeFigureOut">
              <a:rPr lang="en-US"/>
              <a:pPr>
                <a:defRPr/>
              </a:pPr>
              <a:t>3/28/17</a:t>
            </a:fld>
            <a:endParaRPr lang="en-US" dirty="0"/>
          </a:p>
        </p:txBody>
      </p:sp>
      <p:sp>
        <p:nvSpPr>
          <p:cNvPr id="5" name="Footer Placeholder 4"/>
          <p:cNvSpPr>
            <a:spLocks noGrp="1"/>
          </p:cNvSpPr>
          <p:nvPr>
            <p:ph type="ftr" sz="quarter" idx="3"/>
          </p:nvPr>
        </p:nvSpPr>
        <p:spPr>
          <a:xfrm>
            <a:off x="762000" y="6315075"/>
            <a:ext cx="3814763" cy="365125"/>
          </a:xfrm>
          <a:prstGeom prst="rect">
            <a:avLst/>
          </a:prstGeom>
        </p:spPr>
        <p:txBody>
          <a:bodyPr vert="horz" lIns="91440" tIns="45720" rIns="91440" bIns="45720" rtlCol="0" anchor="t"/>
          <a:lstStyle>
            <a:lvl1pPr algn="r" eaLnBrk="1" fontAlgn="auto" hangingPunct="1">
              <a:spcBef>
                <a:spcPts val="0"/>
              </a:spcBef>
              <a:spcAft>
                <a:spcPts val="0"/>
              </a:spcAft>
              <a:defRPr sz="1200" b="1" i="1" baseline="0">
                <a:solidFill>
                  <a:schemeClr val="accent1"/>
                </a:solidFill>
                <a:latin typeface="+mj-lt"/>
              </a:defRPr>
            </a:lvl1pPr>
          </a:lstStyle>
          <a:p>
            <a:pPr>
              <a:defRPr/>
            </a:pPr>
            <a:endParaRPr lang="en-US"/>
          </a:p>
        </p:txBody>
      </p:sp>
      <p:sp>
        <p:nvSpPr>
          <p:cNvPr id="6" name="Slide Number Placeholder 5"/>
          <p:cNvSpPr>
            <a:spLocks noGrp="1"/>
          </p:cNvSpPr>
          <p:nvPr>
            <p:ph type="sldNum" sz="quarter" idx="4"/>
          </p:nvPr>
        </p:nvSpPr>
        <p:spPr>
          <a:xfrm>
            <a:off x="11784013" y="5607050"/>
            <a:ext cx="407987" cy="365125"/>
          </a:xfrm>
          <a:prstGeom prst="rect">
            <a:avLst/>
          </a:prstGeom>
        </p:spPr>
        <p:txBody>
          <a:bodyPr vert="horz" lIns="91440" tIns="45720" rIns="91440" bIns="45720" rtlCol="0" anchor="ctr"/>
          <a:lstStyle>
            <a:lvl1pPr algn="r" eaLnBrk="1" fontAlgn="auto" hangingPunct="1">
              <a:spcBef>
                <a:spcPts val="0"/>
              </a:spcBef>
              <a:spcAft>
                <a:spcPts val="0"/>
              </a:spcAft>
              <a:defRPr sz="1200" b="0" i="1" baseline="0">
                <a:solidFill>
                  <a:schemeClr val="bg2"/>
                </a:solidFill>
                <a:latin typeface="+mj-lt"/>
              </a:defRPr>
            </a:lvl1pPr>
          </a:lstStyle>
          <a:p>
            <a:pPr>
              <a:defRPr/>
            </a:pPr>
            <a:fld id="{FC2013BB-2BE5-5A43-B5CE-0F6E2E365376}" type="slidenum">
              <a:rPr lang="en-US"/>
              <a:pPr>
                <a:defRPr/>
              </a:pPr>
              <a:t>‹#›</a:t>
            </a:fld>
            <a:endParaRPr lang="en-US" dirty="0"/>
          </a:p>
        </p:txBody>
      </p:sp>
      <p:cxnSp>
        <p:nvCxnSpPr>
          <p:cNvPr id="1032" name="Straight Connector 9"/>
          <p:cNvCxnSpPr>
            <a:cxnSpLocks noChangeShapeType="1"/>
          </p:cNvCxnSpPr>
          <p:nvPr/>
        </p:nvCxnSpPr>
        <p:spPr bwMode="auto">
          <a:xfrm>
            <a:off x="0" y="6199188"/>
            <a:ext cx="4495800" cy="0"/>
          </a:xfrm>
          <a:prstGeom prst="line">
            <a:avLst/>
          </a:prstGeom>
          <a:noFill/>
          <a:ln w="25400">
            <a:solidFill>
              <a:schemeClr val="accent1"/>
            </a:solidFill>
            <a:round/>
            <a:headEnd/>
            <a:tailEnd/>
          </a:ln>
          <a:extLst>
            <a:ext uri="{909E8E84-426E-40DD-AFC4-6F175D3DCCD1}">
              <a14:hiddenFill xmlns:a14="http://schemas.microsoft.com/office/drawing/2010/main">
                <a:noFill/>
              </a14:hiddenFill>
            </a:ext>
          </a:extLst>
        </p:spPr>
      </p:cxnSp>
    </p:spTree>
  </p:cSld>
  <p:clrMap bg1="lt1" tx1="dk1" bg2="lt2" tx2="dk2" accent1="accent1" accent2="accent2" accent3="accent3" accent4="accent4" accent5="accent5" accent6="accent6" hlink="hlink" folHlink="folHlink"/>
  <p:sldLayoutIdLst>
    <p:sldLayoutId id="2147483791" r:id="rId1"/>
    <p:sldLayoutId id="2147483783" r:id="rId2"/>
    <p:sldLayoutId id="2147483792" r:id="rId3"/>
    <p:sldLayoutId id="2147483784" r:id="rId4"/>
    <p:sldLayoutId id="2147483785" r:id="rId5"/>
    <p:sldLayoutId id="2147483786" r:id="rId6"/>
    <p:sldLayoutId id="2147483787" r:id="rId7"/>
    <p:sldLayoutId id="2147483788" r:id="rId8"/>
    <p:sldLayoutId id="2147483789" r:id="rId9"/>
    <p:sldLayoutId id="2147483790" r:id="rId10"/>
    <p:sldLayoutId id="2147483793" r:id="rId11"/>
  </p:sldLayoutIdLst>
  <p:txStyles>
    <p:titleStyle>
      <a:lvl1pPr algn="r" rtl="0" eaLnBrk="0" fontAlgn="base" hangingPunct="0">
        <a:lnSpc>
          <a:spcPct val="90000"/>
        </a:lnSpc>
        <a:spcBef>
          <a:spcPct val="0"/>
        </a:spcBef>
        <a:spcAft>
          <a:spcPct val="0"/>
        </a:spcAft>
        <a:defRPr sz="5000" i="1" kern="1200">
          <a:solidFill>
            <a:schemeClr val="accent1"/>
          </a:solidFill>
          <a:latin typeface="+mj-lt"/>
          <a:ea typeface="+mj-ea"/>
          <a:cs typeface="+mj-cs"/>
        </a:defRPr>
      </a:lvl1pPr>
      <a:lvl2pPr algn="r" rtl="0" eaLnBrk="0" fontAlgn="base" hangingPunct="0">
        <a:lnSpc>
          <a:spcPct val="90000"/>
        </a:lnSpc>
        <a:spcBef>
          <a:spcPct val="0"/>
        </a:spcBef>
        <a:spcAft>
          <a:spcPct val="0"/>
        </a:spcAft>
        <a:defRPr sz="5000" i="1">
          <a:solidFill>
            <a:schemeClr val="accent1"/>
          </a:solidFill>
          <a:latin typeface="Century Schoolbook" panose="02040604050505020304" pitchFamily="18" charset="0"/>
        </a:defRPr>
      </a:lvl2pPr>
      <a:lvl3pPr algn="r" rtl="0" eaLnBrk="0" fontAlgn="base" hangingPunct="0">
        <a:lnSpc>
          <a:spcPct val="90000"/>
        </a:lnSpc>
        <a:spcBef>
          <a:spcPct val="0"/>
        </a:spcBef>
        <a:spcAft>
          <a:spcPct val="0"/>
        </a:spcAft>
        <a:defRPr sz="5000" i="1">
          <a:solidFill>
            <a:schemeClr val="accent1"/>
          </a:solidFill>
          <a:latin typeface="Century Schoolbook" panose="02040604050505020304" pitchFamily="18" charset="0"/>
        </a:defRPr>
      </a:lvl3pPr>
      <a:lvl4pPr algn="r" rtl="0" eaLnBrk="0" fontAlgn="base" hangingPunct="0">
        <a:lnSpc>
          <a:spcPct val="90000"/>
        </a:lnSpc>
        <a:spcBef>
          <a:spcPct val="0"/>
        </a:spcBef>
        <a:spcAft>
          <a:spcPct val="0"/>
        </a:spcAft>
        <a:defRPr sz="5000" i="1">
          <a:solidFill>
            <a:schemeClr val="accent1"/>
          </a:solidFill>
          <a:latin typeface="Century Schoolbook" panose="02040604050505020304" pitchFamily="18" charset="0"/>
        </a:defRPr>
      </a:lvl4pPr>
      <a:lvl5pPr algn="r" rtl="0" eaLnBrk="0" fontAlgn="base" hangingPunct="0">
        <a:lnSpc>
          <a:spcPct val="90000"/>
        </a:lnSpc>
        <a:spcBef>
          <a:spcPct val="0"/>
        </a:spcBef>
        <a:spcAft>
          <a:spcPct val="0"/>
        </a:spcAft>
        <a:defRPr sz="5000" i="1">
          <a:solidFill>
            <a:schemeClr val="accent1"/>
          </a:solidFill>
          <a:latin typeface="Century Schoolbook" panose="02040604050505020304" pitchFamily="18" charset="0"/>
        </a:defRPr>
      </a:lvl5pPr>
      <a:lvl6pPr marL="457200" algn="r" rtl="0" fontAlgn="base">
        <a:lnSpc>
          <a:spcPct val="90000"/>
        </a:lnSpc>
        <a:spcBef>
          <a:spcPct val="0"/>
        </a:spcBef>
        <a:spcAft>
          <a:spcPct val="0"/>
        </a:spcAft>
        <a:defRPr sz="5000" i="1">
          <a:solidFill>
            <a:schemeClr val="accent1"/>
          </a:solidFill>
          <a:latin typeface="Century Schoolbook" panose="02040604050505020304" pitchFamily="18" charset="0"/>
        </a:defRPr>
      </a:lvl6pPr>
      <a:lvl7pPr marL="914400" algn="r" rtl="0" fontAlgn="base">
        <a:lnSpc>
          <a:spcPct val="90000"/>
        </a:lnSpc>
        <a:spcBef>
          <a:spcPct val="0"/>
        </a:spcBef>
        <a:spcAft>
          <a:spcPct val="0"/>
        </a:spcAft>
        <a:defRPr sz="5000" i="1">
          <a:solidFill>
            <a:schemeClr val="accent1"/>
          </a:solidFill>
          <a:latin typeface="Century Schoolbook" panose="02040604050505020304" pitchFamily="18" charset="0"/>
        </a:defRPr>
      </a:lvl7pPr>
      <a:lvl8pPr marL="1371600" algn="r" rtl="0" fontAlgn="base">
        <a:lnSpc>
          <a:spcPct val="90000"/>
        </a:lnSpc>
        <a:spcBef>
          <a:spcPct val="0"/>
        </a:spcBef>
        <a:spcAft>
          <a:spcPct val="0"/>
        </a:spcAft>
        <a:defRPr sz="5000" i="1">
          <a:solidFill>
            <a:schemeClr val="accent1"/>
          </a:solidFill>
          <a:latin typeface="Century Schoolbook" panose="02040604050505020304" pitchFamily="18" charset="0"/>
        </a:defRPr>
      </a:lvl8pPr>
      <a:lvl9pPr marL="1828800" algn="r" rtl="0" fontAlgn="base">
        <a:lnSpc>
          <a:spcPct val="90000"/>
        </a:lnSpc>
        <a:spcBef>
          <a:spcPct val="0"/>
        </a:spcBef>
        <a:spcAft>
          <a:spcPct val="0"/>
        </a:spcAft>
        <a:defRPr sz="5000" i="1">
          <a:solidFill>
            <a:schemeClr val="accent1"/>
          </a:solidFill>
          <a:latin typeface="Century Schoolbook" panose="02040604050505020304" pitchFamily="18" charset="0"/>
        </a:defRPr>
      </a:lvl9pPr>
    </p:titleStyle>
    <p:bodyStyle>
      <a:lvl1pPr marL="282575" indent="-282575" algn="l" rtl="0" eaLnBrk="0" fontAlgn="base" hangingPunct="0">
        <a:lnSpc>
          <a:spcPct val="112000"/>
        </a:lnSpc>
        <a:spcBef>
          <a:spcPts val="900"/>
        </a:spcBef>
        <a:spcAft>
          <a:spcPct val="0"/>
        </a:spcAft>
        <a:buFont typeface="Arial" charset="0"/>
        <a:buChar char="•"/>
        <a:defRPr sz="2000" kern="1200">
          <a:solidFill>
            <a:srgbClr val="262626"/>
          </a:solidFill>
          <a:latin typeface="+mn-lt"/>
          <a:ea typeface="+mn-ea"/>
          <a:cs typeface="+mn-cs"/>
        </a:defRPr>
      </a:lvl1pPr>
      <a:lvl2pPr marL="282575" indent="-282575" algn="l" rtl="0" eaLnBrk="0" fontAlgn="base" hangingPunct="0">
        <a:lnSpc>
          <a:spcPct val="112000"/>
        </a:lnSpc>
        <a:spcBef>
          <a:spcPts val="900"/>
        </a:spcBef>
        <a:spcAft>
          <a:spcPct val="0"/>
        </a:spcAft>
        <a:buFont typeface="Corbel" charset="0"/>
        <a:buChar char="–"/>
        <a:defRPr kern="1200">
          <a:solidFill>
            <a:srgbClr val="262626"/>
          </a:solidFill>
          <a:latin typeface="+mn-lt"/>
          <a:ea typeface="+mn-ea"/>
          <a:cs typeface="+mn-cs"/>
        </a:defRPr>
      </a:lvl2pPr>
      <a:lvl3pPr marL="282575" indent="-282575" algn="l" rtl="0" eaLnBrk="0" fontAlgn="base" hangingPunct="0">
        <a:lnSpc>
          <a:spcPct val="112000"/>
        </a:lnSpc>
        <a:spcBef>
          <a:spcPts val="900"/>
        </a:spcBef>
        <a:spcAft>
          <a:spcPct val="0"/>
        </a:spcAft>
        <a:buFont typeface="Arial" charset="0"/>
        <a:buChar char="•"/>
        <a:defRPr sz="1600" kern="1200">
          <a:solidFill>
            <a:srgbClr val="262626"/>
          </a:solidFill>
          <a:latin typeface="+mn-lt"/>
          <a:ea typeface="+mn-ea"/>
          <a:cs typeface="+mn-cs"/>
        </a:defRPr>
      </a:lvl3pPr>
      <a:lvl4pPr marL="282575" indent="-282575" algn="l" rtl="0" eaLnBrk="0" fontAlgn="base" hangingPunct="0">
        <a:lnSpc>
          <a:spcPct val="112000"/>
        </a:lnSpc>
        <a:spcBef>
          <a:spcPts val="900"/>
        </a:spcBef>
        <a:spcAft>
          <a:spcPct val="0"/>
        </a:spcAft>
        <a:buFont typeface="Corbel" charset="0"/>
        <a:buChar char="–"/>
        <a:defRPr sz="1400" kern="1200">
          <a:solidFill>
            <a:srgbClr val="262626"/>
          </a:solidFill>
          <a:latin typeface="+mn-lt"/>
          <a:ea typeface="+mn-ea"/>
          <a:cs typeface="+mn-cs"/>
        </a:defRPr>
      </a:lvl4pPr>
      <a:lvl5pPr marL="282575" indent="-282575" algn="l" rtl="0" eaLnBrk="0" fontAlgn="base" hangingPunct="0">
        <a:lnSpc>
          <a:spcPct val="112000"/>
        </a:lnSpc>
        <a:spcBef>
          <a:spcPts val="900"/>
        </a:spcBef>
        <a:spcAft>
          <a:spcPct val="0"/>
        </a:spcAft>
        <a:buFont typeface="Arial" charset="0"/>
        <a:buChar char="•"/>
        <a:defRPr sz="1400" i="1" kern="1200">
          <a:solidFill>
            <a:srgbClr val="262626"/>
          </a:solidFill>
          <a:latin typeface="+mn-lt"/>
          <a:ea typeface="+mn-ea"/>
          <a:cs typeface="+mn-cs"/>
        </a:defRPr>
      </a:lvl5pPr>
      <a:lvl6pPr marL="283464"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6pPr>
      <a:lvl7pPr marL="283464" indent="-283464" algn="l" defTabSz="914400" rtl="0" eaLnBrk="1" latinLnBrk="0" hangingPunct="1">
        <a:lnSpc>
          <a:spcPct val="112000"/>
        </a:lnSpc>
        <a:spcBef>
          <a:spcPts val="1300"/>
        </a:spcBef>
        <a:buFont typeface="Arial" panose="020B0604020202020204" pitchFamily="34" charset="0"/>
        <a:buChar char="•"/>
        <a:defRPr sz="1400" i="1" kern="1200">
          <a:solidFill>
            <a:schemeClr val="tx1">
              <a:lumMod val="85000"/>
              <a:lumOff val="15000"/>
            </a:schemeClr>
          </a:solidFill>
          <a:latin typeface="+mn-lt"/>
          <a:ea typeface="+mn-ea"/>
          <a:cs typeface="+mn-cs"/>
        </a:defRPr>
      </a:lvl7pPr>
      <a:lvl8pPr marL="283464" indent="-283464" algn="l" defTabSz="914400" rtl="0" eaLnBrk="1" latinLnBrk="0" hangingPunct="1">
        <a:lnSpc>
          <a:spcPct val="112000"/>
        </a:lnSpc>
        <a:spcBef>
          <a:spcPts val="1300"/>
        </a:spcBef>
        <a:buFont typeface="Corbel" panose="020B0503020204020204" pitchFamily="34" charset="0"/>
        <a:buChar char="–"/>
        <a:defRPr sz="1400" kern="1200">
          <a:solidFill>
            <a:schemeClr val="tx1">
              <a:lumMod val="85000"/>
              <a:lumOff val="15000"/>
            </a:schemeClr>
          </a:solidFill>
          <a:latin typeface="+mn-lt"/>
          <a:ea typeface="+mn-ea"/>
          <a:cs typeface="+mn-cs"/>
        </a:defRPr>
      </a:lvl8pPr>
      <a:lvl9pPr marL="283464" indent="-283464" algn="l" defTabSz="914400" rtl="0" eaLnBrk="1" latinLnBrk="0" hangingPunct="1">
        <a:lnSpc>
          <a:spcPct val="112000"/>
        </a:lnSpc>
        <a:spcBef>
          <a:spcPts val="1300"/>
        </a:spcBef>
        <a:buFont typeface="Arial" panose="020B0604020202020204" pitchFamily="34" charset="0"/>
        <a:buChar char="•"/>
        <a:defRPr sz="1400" i="1"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 Id="rId3"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 Id="rId3"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 Id="rId3"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 Id="rId3" Type="http://schemas.openxmlformats.org/officeDocument/2006/relationships/image" Target="../media/image2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 Id="rId3"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36.jpg"/><Relationship Id="rId1" Type="http://schemas.microsoft.com/office/2007/relationships/media" Target="../media/media1.mp4"/><Relationship Id="rId2" Type="http://schemas.openxmlformats.org/officeDocument/2006/relationships/video" Target="../media/media1.mp4"/></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 Id="rId3"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 Id="rId3"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 Id="rId3"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p:cNvPicPr>
          <p:nvPr/>
        </p:nvPicPr>
        <p:blipFill>
          <a:blip r:embed="rId2">
            <a:extLst>
              <a:ext uri="{28A0092B-C50C-407E-A947-70E740481C1C}">
                <a14:useLocalDpi xmlns:a14="http://schemas.microsoft.com/office/drawing/2010/main" val="0"/>
              </a:ext>
            </a:extLst>
          </a:blip>
          <a:srcRect l="4108"/>
          <a:stretch>
            <a:fillRect/>
          </a:stretch>
        </p:blipFill>
        <p:spPr bwMode="auto">
          <a:xfrm>
            <a:off x="0" y="0"/>
            <a:ext cx="87677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538163" y="581025"/>
            <a:ext cx="11180762" cy="2847975"/>
          </a:xfrm>
        </p:spPr>
        <p:txBody>
          <a:bodyPr rtlCol="0"/>
          <a:lstStyle/>
          <a:p>
            <a:pPr>
              <a:defRPr/>
            </a:pPr>
            <a:r>
              <a:rPr lang="en-US" sz="6600">
                <a:solidFill>
                  <a:schemeClr val="tx1"/>
                </a:solidFill>
              </a:rPr>
              <a:t>BEAUTIFUL BRITAIN: THE CULT OF NATURE</a:t>
            </a:r>
            <a:endParaRPr lang="en-US" sz="6600" i="0">
              <a:solidFill>
                <a:schemeClr val="tx1"/>
              </a:solidFill>
            </a:endParaRPr>
          </a:p>
        </p:txBody>
      </p:sp>
      <p:sp>
        <p:nvSpPr>
          <p:cNvPr id="4" name="TextBox 3"/>
          <p:cNvSpPr txBox="1"/>
          <p:nvPr/>
        </p:nvSpPr>
        <p:spPr>
          <a:xfrm>
            <a:off x="6935788" y="5248275"/>
            <a:ext cx="5256212" cy="1323975"/>
          </a:xfrm>
          <a:prstGeom prst="rect">
            <a:avLst/>
          </a:prstGeom>
          <a:noFill/>
        </p:spPr>
        <p:txBody>
          <a:bodyPr>
            <a:spAutoFit/>
          </a:bodyPr>
          <a:lstStyle/>
          <a:p>
            <a:pPr algn="r">
              <a:defRPr/>
            </a:pPr>
            <a:r>
              <a:rPr lang="en-US" sz="2000" dirty="0">
                <a:solidFill>
                  <a:schemeClr val="accent3"/>
                </a:solidFill>
                <a:effectLst>
                  <a:outerShdw blurRad="38100" dist="38100" dir="2700000" algn="tl">
                    <a:srgbClr val="000000">
                      <a:alpha val="43137"/>
                    </a:srgbClr>
                  </a:outerShdw>
                </a:effectLst>
                <a:latin typeface="+mj-lt"/>
              </a:rPr>
              <a:t>The Authors of the Project:</a:t>
            </a:r>
          </a:p>
          <a:p>
            <a:pPr algn="r">
              <a:defRPr/>
            </a:pPr>
            <a:r>
              <a:rPr lang="en-US" sz="2000" dirty="0">
                <a:effectLst>
                  <a:outerShdw blurRad="38100" dist="38100" dir="2700000" algn="tl">
                    <a:srgbClr val="000000">
                      <a:alpha val="43137"/>
                    </a:srgbClr>
                  </a:outerShdw>
                </a:effectLst>
                <a:latin typeface="+mj-lt"/>
              </a:rPr>
              <a:t>Alena Grechka </a:t>
            </a:r>
          </a:p>
          <a:p>
            <a:pPr algn="r">
              <a:defRPr/>
            </a:pPr>
            <a:r>
              <a:rPr lang="en-US" sz="2000" dirty="0">
                <a:effectLst>
                  <a:outerShdw blurRad="38100" dist="38100" dir="2700000" algn="tl">
                    <a:srgbClr val="000000">
                      <a:alpha val="43137"/>
                    </a:srgbClr>
                  </a:outerShdw>
                </a:effectLst>
                <a:latin typeface="+mj-lt"/>
              </a:rPr>
              <a:t>Tamara </a:t>
            </a:r>
            <a:r>
              <a:rPr lang="en-US" sz="2000" dirty="0" err="1">
                <a:effectLst>
                  <a:outerShdw blurRad="38100" dist="38100" dir="2700000" algn="tl">
                    <a:srgbClr val="000000">
                      <a:alpha val="43137"/>
                    </a:srgbClr>
                  </a:outerShdw>
                </a:effectLst>
                <a:latin typeface="+mj-lt"/>
              </a:rPr>
              <a:t>Solodyankina</a:t>
            </a:r>
            <a:endParaRPr lang="ru-RU" sz="2000" dirty="0">
              <a:effectLst>
                <a:outerShdw blurRad="38100" dist="38100" dir="2700000" algn="tl">
                  <a:srgbClr val="000000">
                    <a:alpha val="43137"/>
                  </a:srgbClr>
                </a:outerShdw>
              </a:effectLst>
              <a:latin typeface="+mj-lt"/>
            </a:endParaRPr>
          </a:p>
          <a:p>
            <a:pPr algn="r">
              <a:defRPr/>
            </a:pPr>
            <a:r>
              <a:rPr lang="en-US" sz="2000" dirty="0">
                <a:effectLst>
                  <a:outerShdw blurRad="38100" dist="38100" dir="2700000" algn="tl">
                    <a:srgbClr val="000000">
                      <a:alpha val="43137"/>
                    </a:srgbClr>
                  </a:outerShdw>
                </a:effectLst>
                <a:latin typeface="+mj-lt"/>
              </a:rPr>
              <a:t>Tatyana </a:t>
            </a:r>
            <a:r>
              <a:rPr lang="en-US" sz="2000" dirty="0" err="1">
                <a:effectLst>
                  <a:outerShdw blurRad="38100" dist="38100" dir="2700000" algn="tl">
                    <a:srgbClr val="000000">
                      <a:alpha val="43137"/>
                    </a:srgbClr>
                  </a:outerShdw>
                </a:effectLst>
                <a:latin typeface="+mj-lt"/>
              </a:rPr>
              <a:t>Chernyaeva</a:t>
            </a:r>
            <a:endParaRPr lang="en-US" sz="2000" dirty="0">
              <a:effectLst>
                <a:outerShdw blurRad="38100" dist="38100" dir="2700000" algn="tl">
                  <a:srgbClr val="000000">
                    <a:alpha val="43137"/>
                  </a:srgbClr>
                </a:outerShdw>
              </a:effectLst>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492125" y="331788"/>
            <a:ext cx="5826125" cy="5715000"/>
          </a:xfrm>
        </p:spPr>
        <p:txBody>
          <a:bodyPr/>
          <a:lstStyle/>
          <a:p>
            <a:pPr algn="l" eaLnBrk="1" hangingPunct="1">
              <a:lnSpc>
                <a:spcPct val="107000"/>
              </a:lnSpc>
              <a:spcAft>
                <a:spcPts val="800"/>
              </a:spcAft>
            </a:pPr>
            <a:r>
              <a:rPr lang="en-US" altLang="ru-RU" sz="2200" b="1">
                <a:latin typeface="Times New Roman" charset="0"/>
                <a:ea typeface="Calibri" charset="0"/>
                <a:cs typeface="Times New Roman" charset="0"/>
              </a:rPr>
              <a:t>Nature Preservation</a:t>
            </a:r>
            <a:br>
              <a:rPr lang="en-US" altLang="ru-RU" sz="2200" b="1">
                <a:latin typeface="Times New Roman" charset="0"/>
                <a:ea typeface="Calibri" charset="0"/>
                <a:cs typeface="Times New Roman" charset="0"/>
              </a:rPr>
            </a:br>
            <a:r>
              <a:rPr lang="en-GB" altLang="ru-RU" sz="2200">
                <a:latin typeface="Calibri" charset="0"/>
                <a:ea typeface="Calibri" charset="0"/>
                <a:cs typeface="Times New Roman" charset="0"/>
              </a:rPr>
              <a:t/>
            </a:r>
            <a:br>
              <a:rPr lang="en-GB" altLang="ru-RU" sz="2200">
                <a:latin typeface="Calibri" charset="0"/>
                <a:ea typeface="Calibri" charset="0"/>
                <a:cs typeface="Times New Roman" charset="0"/>
              </a:rPr>
            </a:br>
            <a:r>
              <a:rPr lang="en-US" altLang="ru-RU" sz="2200" i="0">
                <a:solidFill>
                  <a:srgbClr val="7F7F7F"/>
                </a:solidFill>
                <a:latin typeface="Times New Roman" charset="0"/>
                <a:ea typeface="Calibri" charset="0"/>
                <a:cs typeface="Times New Roman" charset="0"/>
              </a:rPr>
              <a:t>The brightest example of the British aspiration to preserve their nature in its original state is the way the communities behaved while the tunnel under the English Channel was being constructed. </a:t>
            </a:r>
            <a:br>
              <a:rPr lang="en-US" altLang="ru-RU" sz="2200" i="0">
                <a:solidFill>
                  <a:srgbClr val="7F7F7F"/>
                </a:solidFill>
                <a:latin typeface="Times New Roman" charset="0"/>
                <a:ea typeface="Calibri" charset="0"/>
                <a:cs typeface="Times New Roman" charset="0"/>
              </a:rPr>
            </a:br>
            <a:r>
              <a:rPr lang="en-US" altLang="ru-RU" sz="2200" i="0">
                <a:solidFill>
                  <a:srgbClr val="7F7F7F"/>
                </a:solidFill>
                <a:latin typeface="Times New Roman" charset="0"/>
                <a:ea typeface="Calibri" charset="0"/>
                <a:cs typeface="Times New Roman" charset="0"/>
              </a:rPr>
              <a:t/>
            </a:r>
            <a:br>
              <a:rPr lang="en-US" altLang="ru-RU" sz="2200" i="0">
                <a:solidFill>
                  <a:srgbClr val="7F7F7F"/>
                </a:solidFill>
                <a:latin typeface="Times New Roman" charset="0"/>
                <a:ea typeface="Calibri" charset="0"/>
                <a:cs typeface="Times New Roman" charset="0"/>
              </a:rPr>
            </a:br>
            <a:r>
              <a:rPr lang="en-US" altLang="ru-RU" sz="2200" i="0">
                <a:solidFill>
                  <a:srgbClr val="7F7F7F"/>
                </a:solidFill>
                <a:latin typeface="Times New Roman" charset="0"/>
                <a:ea typeface="Calibri" charset="0"/>
                <a:cs typeface="Times New Roman" charset="0"/>
              </a:rPr>
              <a:t>Initially, they planned to build additional railways to connect different cities. The French wanted the railways to be built through their own lands since it was beneficial to business activity, while the British, conversely, wanted the road to be constructed across other lands to keep peace and quiet in the country.</a:t>
            </a:r>
            <a:r>
              <a:rPr lang="en-GB" altLang="ru-RU" sz="2200" i="0">
                <a:solidFill>
                  <a:srgbClr val="7F7F7F"/>
                </a:solidFill>
                <a:ea typeface="Calibri" charset="0"/>
                <a:cs typeface="Times New Roman" charset="0"/>
              </a:rPr>
              <a:t> </a:t>
            </a:r>
            <a:endParaRPr lang="en-US" altLang="ru-RU" sz="2200" i="0">
              <a:solidFill>
                <a:srgbClr val="7F7F7F"/>
              </a:solidFill>
              <a:ea typeface="Calibri" charset="0"/>
              <a:cs typeface="Times New Roman" charset="0"/>
            </a:endParaRPr>
          </a:p>
        </p:txBody>
      </p:sp>
      <p:pic>
        <p:nvPicPr>
          <p:cNvPr id="24578"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083550" y="747713"/>
            <a:ext cx="3289300" cy="2690812"/>
          </a:xfrm>
        </p:spPr>
      </p:pic>
      <p:pic>
        <p:nvPicPr>
          <p:cNvPr id="2457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88163" y="3749675"/>
            <a:ext cx="4484687" cy="244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374650" y="623888"/>
            <a:ext cx="4221163" cy="4716462"/>
          </a:xfrm>
        </p:spPr>
        <p:txBody>
          <a:bodyPr/>
          <a:lstStyle/>
          <a:p>
            <a:pPr algn="l" eaLnBrk="1" hangingPunct="1">
              <a:lnSpc>
                <a:spcPct val="107000"/>
              </a:lnSpc>
              <a:spcAft>
                <a:spcPts val="800"/>
              </a:spcAft>
            </a:pPr>
            <a:r>
              <a:rPr lang="en-US" altLang="ru-RU" sz="2200" b="1">
                <a:latin typeface="Times New Roman" charset="0"/>
                <a:ea typeface="Calibri" charset="0"/>
                <a:cs typeface="Times New Roman" charset="0"/>
              </a:rPr>
              <a:t>Landscape Parks</a:t>
            </a:r>
            <a:br>
              <a:rPr lang="en-US" altLang="ru-RU" sz="2200" b="1">
                <a:latin typeface="Times New Roman" charset="0"/>
                <a:ea typeface="Calibri" charset="0"/>
                <a:cs typeface="Times New Roman" charset="0"/>
              </a:rPr>
            </a:br>
            <a:r>
              <a:rPr lang="en-GB" altLang="ru-RU" sz="2200">
                <a:latin typeface="Calibri" charset="0"/>
                <a:ea typeface="Calibri" charset="0"/>
                <a:cs typeface="Times New Roman" charset="0"/>
              </a:rPr>
              <a:t/>
            </a:r>
            <a:br>
              <a:rPr lang="en-GB" altLang="ru-RU" sz="2200">
                <a:latin typeface="Calibri" charset="0"/>
                <a:ea typeface="Calibri" charset="0"/>
                <a:cs typeface="Times New Roman" charset="0"/>
              </a:rPr>
            </a:br>
            <a:r>
              <a:rPr lang="en-US" altLang="ru-RU" sz="2200" i="0">
                <a:solidFill>
                  <a:srgbClr val="7F7F7F"/>
                </a:solidFill>
                <a:latin typeface="Times New Roman" charset="0"/>
                <a:ea typeface="Calibri" charset="0"/>
                <a:cs typeface="Times New Roman" charset="0"/>
              </a:rPr>
              <a:t>British parks can be rightfully called pieces of art. </a:t>
            </a:r>
            <a:br>
              <a:rPr lang="en-US" altLang="ru-RU" sz="2200" i="0">
                <a:solidFill>
                  <a:srgbClr val="7F7F7F"/>
                </a:solidFill>
                <a:latin typeface="Times New Roman" charset="0"/>
                <a:ea typeface="Calibri" charset="0"/>
                <a:cs typeface="Times New Roman" charset="0"/>
              </a:rPr>
            </a:br>
            <a:r>
              <a:rPr lang="en-US" altLang="ru-RU" sz="2200" i="0">
                <a:solidFill>
                  <a:srgbClr val="7F7F7F"/>
                </a:solidFill>
                <a:latin typeface="Times New Roman" charset="0"/>
                <a:ea typeface="Calibri" charset="0"/>
                <a:cs typeface="Times New Roman" charset="0"/>
              </a:rPr>
              <a:t/>
            </a:r>
            <a:br>
              <a:rPr lang="en-US" altLang="ru-RU" sz="2200" i="0">
                <a:solidFill>
                  <a:srgbClr val="7F7F7F"/>
                </a:solidFill>
                <a:latin typeface="Times New Roman" charset="0"/>
                <a:ea typeface="Calibri" charset="0"/>
                <a:cs typeface="Times New Roman" charset="0"/>
              </a:rPr>
            </a:br>
            <a:r>
              <a:rPr lang="en-US" altLang="ru-RU" sz="2200" i="0">
                <a:solidFill>
                  <a:srgbClr val="7F7F7F"/>
                </a:solidFill>
                <a:latin typeface="Times New Roman" charset="0"/>
                <a:ea typeface="Calibri" charset="0"/>
                <a:cs typeface="Times New Roman" charset="0"/>
              </a:rPr>
              <a:t>The landscape style dates back to the 18</a:t>
            </a:r>
            <a:r>
              <a:rPr lang="en-US" altLang="ru-RU" sz="2200" i="0" baseline="30000">
                <a:solidFill>
                  <a:srgbClr val="7F7F7F"/>
                </a:solidFill>
                <a:latin typeface="Times New Roman" charset="0"/>
                <a:ea typeface="Calibri" charset="0"/>
                <a:cs typeface="Times New Roman" charset="0"/>
              </a:rPr>
              <a:t>th</a:t>
            </a:r>
            <a:r>
              <a:rPr lang="en-US" altLang="ru-RU" sz="2200" i="0">
                <a:solidFill>
                  <a:srgbClr val="7F7F7F"/>
                </a:solidFill>
                <a:latin typeface="Times New Roman" charset="0"/>
                <a:ea typeface="Calibri" charset="0"/>
                <a:cs typeface="Times New Roman" charset="0"/>
              </a:rPr>
              <a:t> century and completely reflects the original way of life in the Old Britain with people’s free and natural views and ideas. </a:t>
            </a:r>
            <a:br>
              <a:rPr lang="en-US" altLang="ru-RU" sz="2200" i="0">
                <a:solidFill>
                  <a:srgbClr val="7F7F7F"/>
                </a:solidFill>
                <a:latin typeface="Times New Roman" charset="0"/>
                <a:ea typeface="Calibri" charset="0"/>
                <a:cs typeface="Times New Roman" charset="0"/>
              </a:rPr>
            </a:br>
            <a:r>
              <a:rPr lang="en-US" altLang="ru-RU" sz="2200" i="0">
                <a:solidFill>
                  <a:srgbClr val="7F7F7F"/>
                </a:solidFill>
                <a:latin typeface="Times New Roman" charset="0"/>
                <a:ea typeface="Calibri" charset="0"/>
                <a:cs typeface="Times New Roman" charset="0"/>
              </a:rPr>
              <a:t/>
            </a:r>
            <a:br>
              <a:rPr lang="en-US" altLang="ru-RU" sz="2200" i="0">
                <a:solidFill>
                  <a:srgbClr val="7F7F7F"/>
                </a:solidFill>
                <a:latin typeface="Times New Roman" charset="0"/>
                <a:ea typeface="Calibri" charset="0"/>
                <a:cs typeface="Times New Roman" charset="0"/>
              </a:rPr>
            </a:br>
            <a:endParaRPr lang="en-US" altLang="ru-RU" sz="2200" i="0">
              <a:solidFill>
                <a:srgbClr val="7F7F7F"/>
              </a:solidFill>
              <a:ea typeface="Calibri" charset="0"/>
              <a:cs typeface="Times New Roman" charset="0"/>
            </a:endParaRPr>
          </a:p>
        </p:txBody>
      </p:sp>
      <p:pic>
        <p:nvPicPr>
          <p:cNvPr id="2560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03775" y="623888"/>
            <a:ext cx="7065963" cy="3783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4"/>
          <p:cNvSpPr>
            <a:spLocks noChangeArrowheads="1"/>
          </p:cNvSpPr>
          <p:nvPr/>
        </p:nvSpPr>
        <p:spPr bwMode="auto">
          <a:xfrm>
            <a:off x="4803775" y="4524375"/>
            <a:ext cx="6916738" cy="189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charset="0"/>
              </a:defRPr>
            </a:lvl1pPr>
            <a:lvl2pPr marL="742950" indent="-285750">
              <a:defRPr>
                <a:solidFill>
                  <a:schemeClr val="tx1"/>
                </a:solidFill>
                <a:latin typeface="Corbel" charset="0"/>
              </a:defRPr>
            </a:lvl2pPr>
            <a:lvl3pPr marL="1143000" indent="-228600">
              <a:defRPr>
                <a:solidFill>
                  <a:schemeClr val="tx1"/>
                </a:solidFill>
                <a:latin typeface="Corbel" charset="0"/>
              </a:defRPr>
            </a:lvl3pPr>
            <a:lvl4pPr marL="1600200" indent="-228600">
              <a:defRPr>
                <a:solidFill>
                  <a:schemeClr val="tx1"/>
                </a:solidFill>
                <a:latin typeface="Corbel" charset="0"/>
              </a:defRPr>
            </a:lvl4pPr>
            <a:lvl5pPr marL="2057400" indent="-228600">
              <a:defRPr>
                <a:solidFill>
                  <a:schemeClr val="tx1"/>
                </a:solidFill>
                <a:latin typeface="Corbel" charset="0"/>
              </a:defRPr>
            </a:lvl5pPr>
            <a:lvl6pPr marL="2514600" indent="-228600" defTabSz="457200" eaLnBrk="0" fontAlgn="base" hangingPunct="0">
              <a:spcBef>
                <a:spcPct val="0"/>
              </a:spcBef>
              <a:spcAft>
                <a:spcPct val="0"/>
              </a:spcAft>
              <a:defRPr>
                <a:solidFill>
                  <a:schemeClr val="tx1"/>
                </a:solidFill>
                <a:latin typeface="Corbel" charset="0"/>
              </a:defRPr>
            </a:lvl6pPr>
            <a:lvl7pPr marL="2971800" indent="-228600" defTabSz="457200" eaLnBrk="0" fontAlgn="base" hangingPunct="0">
              <a:spcBef>
                <a:spcPct val="0"/>
              </a:spcBef>
              <a:spcAft>
                <a:spcPct val="0"/>
              </a:spcAft>
              <a:defRPr>
                <a:solidFill>
                  <a:schemeClr val="tx1"/>
                </a:solidFill>
                <a:latin typeface="Corbel" charset="0"/>
              </a:defRPr>
            </a:lvl7pPr>
            <a:lvl8pPr marL="3429000" indent="-228600" defTabSz="457200" eaLnBrk="0" fontAlgn="base" hangingPunct="0">
              <a:spcBef>
                <a:spcPct val="0"/>
              </a:spcBef>
              <a:spcAft>
                <a:spcPct val="0"/>
              </a:spcAft>
              <a:defRPr>
                <a:solidFill>
                  <a:schemeClr val="tx1"/>
                </a:solidFill>
                <a:latin typeface="Corbel" charset="0"/>
              </a:defRPr>
            </a:lvl8pPr>
            <a:lvl9pPr marL="3886200" indent="-228600" defTabSz="457200" eaLnBrk="0" fontAlgn="base" hangingPunct="0">
              <a:spcBef>
                <a:spcPct val="0"/>
              </a:spcBef>
              <a:spcAft>
                <a:spcPct val="0"/>
              </a:spcAft>
              <a:defRPr>
                <a:solidFill>
                  <a:schemeClr val="tx1"/>
                </a:solidFill>
                <a:latin typeface="Corbel" charset="0"/>
              </a:defRPr>
            </a:lvl9pPr>
          </a:lstStyle>
          <a:p>
            <a:pPr eaLnBrk="1" hangingPunct="1">
              <a:lnSpc>
                <a:spcPct val="107000"/>
              </a:lnSpc>
              <a:spcAft>
                <a:spcPts val="800"/>
              </a:spcAft>
            </a:pPr>
            <a:r>
              <a:rPr lang="en-US" altLang="ru-RU" sz="2200">
                <a:solidFill>
                  <a:srgbClr val="7F7F7F"/>
                </a:solidFill>
                <a:latin typeface="Times New Roman" charset="0"/>
                <a:ea typeface="Calibri" charset="0"/>
                <a:cs typeface="Times New Roman" charset="0"/>
              </a:rPr>
              <a:t>In contrast with regular parks in France, where everything looks artificial and austerely abides with the laws of symmetry, British parks are close to natural landscapes and look like beautified forests.</a:t>
            </a:r>
            <a:r>
              <a:rPr lang="en-GB" altLang="ru-RU" sz="2200">
                <a:solidFill>
                  <a:srgbClr val="7F7F7F"/>
                </a:solidFill>
                <a:latin typeface="Calibri" charset="0"/>
                <a:ea typeface="Calibri" charset="0"/>
                <a:cs typeface="Times New Roman" charset="0"/>
              </a:rPr>
              <a:t/>
            </a:r>
            <a:br>
              <a:rPr lang="en-GB" altLang="ru-RU" sz="2200">
                <a:solidFill>
                  <a:srgbClr val="7F7F7F"/>
                </a:solidFill>
                <a:latin typeface="Calibri" charset="0"/>
                <a:ea typeface="Calibri" charset="0"/>
                <a:cs typeface="Times New Roman" charset="0"/>
              </a:rPr>
            </a:br>
            <a:endParaRPr lang="en-US" altLang="ru-RU" sz="2200">
              <a:solidFill>
                <a:srgbClr val="7F7F7F"/>
              </a:solidFill>
              <a:ea typeface="Calibri" charset="0"/>
              <a:cs typeface="Times New Roman"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4038" y="663575"/>
            <a:ext cx="11207750" cy="4953000"/>
          </a:xfrm>
        </p:spPr>
        <p:txBody>
          <a:bodyPr rtlCol="0">
            <a:noAutofit/>
          </a:bodyPr>
          <a:lstStyle/>
          <a:p>
            <a:pPr algn="l" eaLnBrk="1" fontAlgn="auto" hangingPunct="1">
              <a:spcAft>
                <a:spcPts val="0"/>
              </a:spcAft>
              <a:defRPr/>
            </a:pPr>
            <a:r>
              <a:rPr lang="en-US" sz="2200" b="1" dirty="0"/>
              <a:t>Typical Features of Landscape </a:t>
            </a:r>
            <a:r>
              <a:rPr lang="en-US" sz="2200" b="1" dirty="0" smtClean="0"/>
              <a:t>Parks</a:t>
            </a:r>
            <a:br>
              <a:rPr lang="en-US" sz="2200" b="1" dirty="0" smtClean="0"/>
            </a:br>
            <a:r>
              <a:rPr lang="en-US" sz="2200" b="1" dirty="0"/>
              <a:t/>
            </a:r>
            <a:br>
              <a:rPr lang="en-US" sz="2200" b="1" dirty="0"/>
            </a:br>
            <a:r>
              <a:rPr lang="en-US" sz="2200" b="1" dirty="0" smtClean="0">
                <a:solidFill>
                  <a:schemeClr val="tx1">
                    <a:lumMod val="50000"/>
                    <a:lumOff val="50000"/>
                  </a:schemeClr>
                </a:solidFill>
              </a:rPr>
              <a:t>- </a:t>
            </a:r>
            <a:r>
              <a:rPr lang="en-US" sz="2200" i="0" dirty="0" smtClean="0">
                <a:solidFill>
                  <a:schemeClr val="tx1">
                    <a:lumMod val="50000"/>
                    <a:lumOff val="50000"/>
                  </a:schemeClr>
                </a:solidFill>
              </a:rPr>
              <a:t>The </a:t>
            </a:r>
            <a:r>
              <a:rPr lang="en-US" sz="2200" i="0" dirty="0">
                <a:solidFill>
                  <a:schemeClr val="tx1">
                    <a:lumMod val="50000"/>
                    <a:lumOff val="50000"/>
                  </a:schemeClr>
                </a:solidFill>
              </a:rPr>
              <a:t>impression of natural chaos, in which everything is actually carefully thought out, is deliberately created;</a:t>
            </a:r>
            <a:r>
              <a:rPr lang="en-GB" sz="2200" i="0" dirty="0">
                <a:solidFill>
                  <a:schemeClr val="tx1">
                    <a:lumMod val="50000"/>
                    <a:lumOff val="50000"/>
                  </a:schemeClr>
                </a:solidFill>
              </a:rPr>
              <a:t/>
            </a:r>
            <a:br>
              <a:rPr lang="en-GB" sz="2200" i="0" dirty="0">
                <a:solidFill>
                  <a:schemeClr val="tx1">
                    <a:lumMod val="50000"/>
                    <a:lumOff val="50000"/>
                  </a:schemeClr>
                </a:solidFill>
              </a:rPr>
            </a:br>
            <a:r>
              <a:rPr lang="en-GB" sz="2200" i="0" dirty="0" smtClean="0">
                <a:solidFill>
                  <a:schemeClr val="tx1">
                    <a:lumMod val="50000"/>
                    <a:lumOff val="50000"/>
                  </a:schemeClr>
                </a:solidFill>
              </a:rPr>
              <a:t/>
            </a:r>
            <a:br>
              <a:rPr lang="en-GB" sz="2200" i="0" dirty="0" smtClean="0">
                <a:solidFill>
                  <a:schemeClr val="tx1">
                    <a:lumMod val="50000"/>
                    <a:lumOff val="50000"/>
                  </a:schemeClr>
                </a:solidFill>
              </a:rPr>
            </a:br>
            <a:r>
              <a:rPr lang="en-GB" sz="2200" i="0" dirty="0" smtClean="0">
                <a:solidFill>
                  <a:schemeClr val="tx1">
                    <a:lumMod val="50000"/>
                    <a:lumOff val="50000"/>
                  </a:schemeClr>
                </a:solidFill>
              </a:rPr>
              <a:t>- </a:t>
            </a:r>
            <a:r>
              <a:rPr lang="en-US" sz="2200" i="0" dirty="0" smtClean="0">
                <a:solidFill>
                  <a:schemeClr val="tx1">
                    <a:lumMod val="50000"/>
                    <a:lumOff val="50000"/>
                  </a:schemeClr>
                </a:solidFill>
              </a:rPr>
              <a:t>Wide </a:t>
            </a:r>
            <a:r>
              <a:rPr lang="en-US" sz="2200" i="0" dirty="0">
                <a:solidFill>
                  <a:schemeClr val="tx1">
                    <a:lumMod val="50000"/>
                    <a:lumOff val="50000"/>
                  </a:schemeClr>
                </a:solidFill>
              </a:rPr>
              <a:t>use of natural landscapes: however, if the surface of the ground is flat, differences in altitude can be made artificially to fit </a:t>
            </a:r>
            <a:r>
              <a:rPr lang="en-US" sz="2200" i="0" dirty="0" smtClean="0">
                <a:solidFill>
                  <a:schemeClr val="tx1">
                    <a:lumMod val="50000"/>
                    <a:lumOff val="50000"/>
                  </a:schemeClr>
                </a:solidFill>
              </a:rPr>
              <a:t>there all </a:t>
            </a:r>
            <a:r>
              <a:rPr lang="en-US" sz="2200" i="0">
                <a:solidFill>
                  <a:schemeClr val="tx1">
                    <a:lumMod val="50000"/>
                    <a:lumOff val="50000"/>
                  </a:schemeClr>
                </a:solidFill>
              </a:rPr>
              <a:t>vegetation </a:t>
            </a:r>
            <a:r>
              <a:rPr lang="en-US" sz="2200" i="0" smtClean="0">
                <a:solidFill>
                  <a:schemeClr val="tx1">
                    <a:lumMod val="50000"/>
                    <a:lumOff val="50000"/>
                  </a:schemeClr>
                </a:solidFill>
              </a:rPr>
              <a:t>harmoniously;</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GB" sz="2200" i="0" dirty="0">
                <a:solidFill>
                  <a:schemeClr val="tx1">
                    <a:lumMod val="50000"/>
                    <a:lumOff val="50000"/>
                  </a:schemeClr>
                </a:solidFill>
              </a:rPr>
              <a:t/>
            </a:r>
            <a:br>
              <a:rPr lang="en-GB" sz="2200" i="0" dirty="0">
                <a:solidFill>
                  <a:schemeClr val="tx1">
                    <a:lumMod val="50000"/>
                    <a:lumOff val="50000"/>
                  </a:schemeClr>
                </a:solidFill>
              </a:rPr>
            </a:br>
            <a:r>
              <a:rPr lang="en-GB" sz="2200" i="0" dirty="0" smtClean="0">
                <a:solidFill>
                  <a:schemeClr val="tx1">
                    <a:lumMod val="50000"/>
                    <a:lumOff val="50000"/>
                  </a:schemeClr>
                </a:solidFill>
              </a:rPr>
              <a:t>- </a:t>
            </a:r>
            <a:r>
              <a:rPr lang="en-US" sz="2200" i="0" dirty="0" smtClean="0">
                <a:solidFill>
                  <a:schemeClr val="tx1">
                    <a:lumMod val="50000"/>
                    <a:lumOff val="50000"/>
                  </a:schemeClr>
                </a:solidFill>
              </a:rPr>
              <a:t>Summerhouses</a:t>
            </a:r>
            <a:r>
              <a:rPr lang="en-US" sz="2200" i="0" dirty="0">
                <a:solidFill>
                  <a:schemeClr val="tx1">
                    <a:lumMod val="50000"/>
                    <a:lumOff val="50000"/>
                  </a:schemeClr>
                </a:solidFill>
              </a:rPr>
              <a:t>, ponds and boulders are essential and integral elements;</a:t>
            </a:r>
            <a:r>
              <a:rPr lang="en-GB" sz="2200" i="0" dirty="0">
                <a:solidFill>
                  <a:schemeClr val="tx1">
                    <a:lumMod val="50000"/>
                    <a:lumOff val="50000"/>
                  </a:schemeClr>
                </a:solidFill>
              </a:rPr>
              <a:t/>
            </a:r>
            <a:br>
              <a:rPr lang="en-GB" sz="2200" i="0" dirty="0">
                <a:solidFill>
                  <a:schemeClr val="tx1">
                    <a:lumMod val="50000"/>
                    <a:lumOff val="50000"/>
                  </a:schemeClr>
                </a:solidFill>
              </a:rPr>
            </a:br>
            <a:r>
              <a:rPr lang="en-US" sz="2200" i="0" dirty="0">
                <a:solidFill>
                  <a:schemeClr val="tx1">
                    <a:lumMod val="50000"/>
                    <a:lumOff val="50000"/>
                  </a:schemeClr>
                </a:solidFill>
              </a:rPr>
              <a:t>the paths are winding, without sharp corners. They are made to show harmonious and complete landscapes from behind every corner</a:t>
            </a:r>
            <a:r>
              <a:rPr lang="en-US" sz="2200" i="0" dirty="0" smtClean="0">
                <a:solidFill>
                  <a:schemeClr val="tx1">
                    <a:lumMod val="50000"/>
                    <a:lumOff val="50000"/>
                  </a:schemeClr>
                </a:solidFill>
              </a:rPr>
              <a:t>;</a:t>
            </a:r>
            <a:br>
              <a:rPr lang="en-US" sz="2200" i="0" dirty="0" smtClean="0">
                <a:solidFill>
                  <a:schemeClr val="tx1">
                    <a:lumMod val="50000"/>
                    <a:lumOff val="50000"/>
                  </a:schemeClr>
                </a:solidFill>
              </a:rPr>
            </a:br>
            <a:r>
              <a:rPr lang="en-GB" sz="2200" i="0" dirty="0">
                <a:solidFill>
                  <a:schemeClr val="tx1">
                    <a:lumMod val="50000"/>
                    <a:lumOff val="50000"/>
                  </a:schemeClr>
                </a:solidFill>
              </a:rPr>
              <a:t/>
            </a:r>
            <a:br>
              <a:rPr lang="en-GB" sz="2200" i="0" dirty="0">
                <a:solidFill>
                  <a:schemeClr val="tx1">
                    <a:lumMod val="50000"/>
                    <a:lumOff val="50000"/>
                  </a:schemeClr>
                </a:solidFill>
              </a:rPr>
            </a:br>
            <a:r>
              <a:rPr lang="en-US" sz="2200" i="0" dirty="0" smtClean="0">
                <a:solidFill>
                  <a:schemeClr val="tx1">
                    <a:lumMod val="50000"/>
                    <a:lumOff val="50000"/>
                  </a:schemeClr>
                </a:solidFill>
              </a:rPr>
              <a:t>- A </a:t>
            </a:r>
            <a:r>
              <a:rPr lang="en-US" sz="2200" i="0" dirty="0">
                <a:solidFill>
                  <a:schemeClr val="tx1">
                    <a:lumMod val="50000"/>
                    <a:lumOff val="50000"/>
                  </a:schemeClr>
                </a:solidFill>
              </a:rPr>
              <a:t>strict hierarchy is observed in each park: plants are carefully selected in order to make the park look beautiful in every season of the year.</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60388"/>
            <a:ext cx="3833813" cy="5216525"/>
          </a:xfrm>
        </p:spPr>
        <p:txBody>
          <a:bodyPr rtlCol="0">
            <a:normAutofit fontScale="90000"/>
          </a:bodyPr>
          <a:lstStyle/>
          <a:p>
            <a:pPr algn="l" eaLnBrk="1" fontAlgn="auto" hangingPunct="1">
              <a:spcAft>
                <a:spcPts val="0"/>
              </a:spcAft>
              <a:defRPr/>
            </a:pPr>
            <a:r>
              <a:rPr lang="en-US" sz="2200" b="1" dirty="0"/>
              <a:t>City </a:t>
            </a:r>
            <a:r>
              <a:rPr lang="en-US" sz="2200" b="1" dirty="0" smtClean="0"/>
              <a:t>Parks</a:t>
            </a:r>
            <a:br>
              <a:rPr lang="en-US" sz="2200" b="1" dirty="0" smtClean="0"/>
            </a:br>
            <a:r>
              <a:rPr lang="en-GB" sz="2200" dirty="0"/>
              <a:t/>
            </a:r>
            <a:br>
              <a:rPr lang="en-GB" sz="2200" dirty="0"/>
            </a:br>
            <a:r>
              <a:rPr lang="en-US" sz="2200" i="0" dirty="0">
                <a:solidFill>
                  <a:schemeClr val="tx1">
                    <a:lumMod val="50000"/>
                    <a:lumOff val="50000"/>
                  </a:schemeClr>
                </a:solidFill>
              </a:rPr>
              <a:t>Due to the fact that Great Britain has lost most part of its forests, much attention is devoted to city parks, which are considered to be “the lungs of the city”.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r>
              <a:rPr lang="en-US" sz="2200" i="0" dirty="0" smtClean="0">
                <a:solidFill>
                  <a:schemeClr val="tx1">
                    <a:lumMod val="50000"/>
                    <a:lumOff val="50000"/>
                  </a:schemeClr>
                </a:solidFill>
              </a:rPr>
              <a:t>In </a:t>
            </a:r>
            <a:r>
              <a:rPr lang="en-US" sz="2200" i="0" dirty="0">
                <a:solidFill>
                  <a:schemeClr val="tx1">
                    <a:lumMod val="50000"/>
                    <a:lumOff val="50000"/>
                  </a:schemeClr>
                </a:solidFill>
              </a:rPr>
              <a:t>London there are 150 parks covering the territory of 300 hectares. One can cross the city stepping from one park into another. Each park is carefully looked after, and their beauty is the result of gardeners and park rangers’ hard work.</a:t>
            </a:r>
          </a:p>
        </p:txBody>
      </p:sp>
      <p:pic>
        <p:nvPicPr>
          <p:cNvPr id="27650"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02238" y="379413"/>
            <a:ext cx="4959350" cy="278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75588" y="3348038"/>
            <a:ext cx="3817937"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2"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95838" y="3997325"/>
            <a:ext cx="2881312"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075" y="331788"/>
            <a:ext cx="6615113" cy="5737225"/>
          </a:xfrm>
        </p:spPr>
        <p:txBody>
          <a:bodyPr rtlCol="0">
            <a:noAutofit/>
          </a:bodyPr>
          <a:lstStyle/>
          <a:p>
            <a:pPr algn="l" eaLnBrk="1" fontAlgn="auto" hangingPunct="1">
              <a:spcAft>
                <a:spcPts val="0"/>
              </a:spcAft>
              <a:defRPr/>
            </a:pPr>
            <a:r>
              <a:rPr lang="en-US" sz="2200" b="1" dirty="0"/>
              <a:t>The Cult of </a:t>
            </a:r>
            <a:r>
              <a:rPr lang="en-US" sz="2200" b="1" dirty="0" smtClean="0"/>
              <a:t>Grass</a:t>
            </a:r>
            <a:br>
              <a:rPr lang="en-US" sz="2200" b="1" dirty="0" smtClean="0"/>
            </a:br>
            <a:r>
              <a:rPr lang="en-GB" sz="2200" dirty="0"/>
              <a:t/>
            </a:r>
            <a:br>
              <a:rPr lang="en-GB" sz="2200" dirty="0"/>
            </a:br>
            <a:r>
              <a:rPr lang="en-US" sz="2200" i="0" dirty="0">
                <a:solidFill>
                  <a:schemeClr val="tx1">
                    <a:lumMod val="50000"/>
                    <a:lumOff val="50000"/>
                  </a:schemeClr>
                </a:solidFill>
              </a:rPr>
              <a:t>A British lawn can be called one of the national symbols and the subject of national pride. The British are quite fond of their lawns. They always look after them and mow them daily. This phenomenon has become the basis of numerous jokes and funny stories: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r>
              <a:rPr lang="en-US" sz="2200" i="0" dirty="0" smtClean="0">
                <a:solidFill>
                  <a:schemeClr val="tx1">
                    <a:lumMod val="50000"/>
                    <a:lumOff val="50000"/>
                  </a:schemeClr>
                </a:solidFill>
              </a:rPr>
              <a:t>“</a:t>
            </a:r>
            <a:r>
              <a:rPr lang="en-US" sz="2200" i="0" dirty="0">
                <a:solidFill>
                  <a:schemeClr val="tx1">
                    <a:lumMod val="50000"/>
                    <a:lumOff val="50000"/>
                  </a:schemeClr>
                </a:solidFill>
              </a:rPr>
              <a:t>How have you got such excellent results? – It’s easy! The lawn should be mowed every day for 400 years</a:t>
            </a:r>
            <a:r>
              <a:rPr lang="en-US" sz="2200" i="0" dirty="0" smtClean="0">
                <a:solidFill>
                  <a:schemeClr val="tx1">
                    <a:lumMod val="50000"/>
                    <a:lumOff val="50000"/>
                  </a:schemeClr>
                </a:solidFill>
              </a:rPr>
              <a:t>”.</a:t>
            </a:r>
            <a:br>
              <a:rPr lang="en-US" sz="2200" i="0" dirty="0" smtClean="0">
                <a:solidFill>
                  <a:schemeClr val="tx1">
                    <a:lumMod val="50000"/>
                    <a:lumOff val="50000"/>
                  </a:schemeClr>
                </a:solidFill>
              </a:rPr>
            </a:br>
            <a:r>
              <a:rPr lang="en-GB" sz="2200" i="0" dirty="0">
                <a:solidFill>
                  <a:schemeClr val="tx1">
                    <a:lumMod val="50000"/>
                    <a:lumOff val="50000"/>
                  </a:schemeClr>
                </a:solidFill>
              </a:rPr>
              <a:t/>
            </a:r>
            <a:br>
              <a:rPr lang="en-GB" sz="2200" i="0" dirty="0">
                <a:solidFill>
                  <a:schemeClr val="tx1">
                    <a:lumMod val="50000"/>
                    <a:lumOff val="50000"/>
                  </a:schemeClr>
                </a:solidFill>
              </a:rPr>
            </a:br>
            <a:r>
              <a:rPr lang="en-US" sz="2200" i="0" dirty="0">
                <a:solidFill>
                  <a:schemeClr val="tx1">
                    <a:lumMod val="50000"/>
                    <a:lumOff val="50000"/>
                  </a:schemeClr>
                </a:solidFill>
              </a:rPr>
              <a:t>The appearance of British lawn doesn’t only reflect their devotion to the observation of traditions, it also displays their love of freedom since one can walk on such a lawn without trampling it down.</a:t>
            </a:r>
          </a:p>
        </p:txBody>
      </p:sp>
      <p:pic>
        <p:nvPicPr>
          <p:cNvPr id="28674"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61188" y="411163"/>
            <a:ext cx="4967287" cy="2789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61188" y="3575050"/>
            <a:ext cx="4470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888" y="331788"/>
            <a:ext cx="4419600" cy="5664200"/>
          </a:xfrm>
        </p:spPr>
        <p:txBody>
          <a:bodyPr rtlCol="0">
            <a:noAutofit/>
          </a:bodyPr>
          <a:lstStyle/>
          <a:p>
            <a:pPr algn="l" eaLnBrk="1" fontAlgn="auto" hangingPunct="1">
              <a:spcAft>
                <a:spcPts val="0"/>
              </a:spcAft>
              <a:defRPr/>
            </a:pPr>
            <a:r>
              <a:rPr lang="en-US" sz="2200" b="1" dirty="0"/>
              <a:t>Gardening in the </a:t>
            </a:r>
            <a:r>
              <a:rPr lang="en-US" sz="2200" b="1" dirty="0" smtClean="0"/>
              <a:t>UK</a:t>
            </a:r>
            <a:br>
              <a:rPr lang="en-US" sz="2200" b="1" dirty="0" smtClean="0"/>
            </a:br>
            <a:r>
              <a:rPr lang="en-GB" sz="2200" dirty="0"/>
              <a:t/>
            </a:r>
            <a:br>
              <a:rPr lang="en-GB" sz="2200" dirty="0"/>
            </a:br>
            <a:r>
              <a:rPr lang="en-US" sz="2200" i="0" dirty="0">
                <a:solidFill>
                  <a:schemeClr val="tx1">
                    <a:lumMod val="50000"/>
                    <a:lumOff val="50000"/>
                  </a:schemeClr>
                </a:solidFill>
              </a:rPr>
              <a:t>Gardening is a national hobby among British people.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r>
              <a:rPr lang="en-US" sz="2200" i="0" dirty="0" smtClean="0">
                <a:solidFill>
                  <a:schemeClr val="tx1">
                    <a:lumMod val="50000"/>
                    <a:lumOff val="50000"/>
                  </a:schemeClr>
                </a:solidFill>
              </a:rPr>
              <a:t>Not </a:t>
            </a:r>
            <a:r>
              <a:rPr lang="en-US" sz="2200" i="0" dirty="0">
                <a:solidFill>
                  <a:schemeClr val="tx1">
                    <a:lumMod val="50000"/>
                    <a:lumOff val="50000"/>
                  </a:schemeClr>
                </a:solidFill>
              </a:rPr>
              <a:t>only well-maintained front gardens indicate that, but also plenty of specialized literature on gardening found on the shelves of bookshops.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r>
              <a:rPr lang="en-US" sz="2200" i="0" dirty="0" smtClean="0">
                <a:solidFill>
                  <a:schemeClr val="tx1">
                    <a:lumMod val="50000"/>
                    <a:lumOff val="50000"/>
                  </a:schemeClr>
                </a:solidFill>
              </a:rPr>
              <a:t>There </a:t>
            </a:r>
            <a:r>
              <a:rPr lang="en-US" sz="2200" i="0" dirty="0">
                <a:solidFill>
                  <a:schemeClr val="tx1">
                    <a:lumMod val="50000"/>
                    <a:lumOff val="50000"/>
                  </a:schemeClr>
                </a:solidFill>
              </a:rPr>
              <a:t>are also "gardening tours" to Europe during which tourists have an opportunity to get familiar with the gardening culture of different countries and admire various kinds of flowers.</a:t>
            </a:r>
          </a:p>
        </p:txBody>
      </p:sp>
      <p:pic>
        <p:nvPicPr>
          <p:cNvPr id="2969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46638" y="331788"/>
            <a:ext cx="4624387" cy="346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655175" y="2325688"/>
            <a:ext cx="2128838" cy="293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60388"/>
            <a:ext cx="4246563" cy="4951412"/>
          </a:xfrm>
        </p:spPr>
        <p:txBody>
          <a:bodyPr rtlCol="0">
            <a:normAutofit/>
          </a:bodyPr>
          <a:lstStyle/>
          <a:p>
            <a:pPr algn="l" eaLnBrk="1" fontAlgn="auto" hangingPunct="1">
              <a:spcAft>
                <a:spcPts val="0"/>
              </a:spcAft>
              <a:defRPr/>
            </a:pPr>
            <a:r>
              <a:rPr lang="en-US" sz="2200" b="1" dirty="0"/>
              <a:t>Gardening for </a:t>
            </a:r>
            <a:r>
              <a:rPr lang="en-US" sz="2200" b="1" dirty="0" smtClean="0"/>
              <a:t>Everyone</a:t>
            </a:r>
            <a:br>
              <a:rPr lang="en-US" sz="2200" b="1" dirty="0" smtClean="0"/>
            </a:br>
            <a:r>
              <a:rPr lang="en-GB" sz="2200" dirty="0"/>
              <a:t/>
            </a:r>
            <a:br>
              <a:rPr lang="en-GB" sz="2200" dirty="0"/>
            </a:br>
            <a:r>
              <a:rPr lang="en-US" sz="2200" i="0" dirty="0">
                <a:solidFill>
                  <a:schemeClr val="tx1">
                    <a:lumMod val="50000"/>
                    <a:lumOff val="50000"/>
                  </a:schemeClr>
                </a:solidFill>
              </a:rPr>
              <a:t>Not everyone is lucky enough to be engaged in gardening and this problem hasn’t been neglected in the UK. Those people who don’t have their own land, but who have a thirst for gardening, are given allotments for a reasonable rent by the government. The British mainly grow vegetables on them.</a:t>
            </a:r>
          </a:p>
        </p:txBody>
      </p:sp>
      <p:pic>
        <p:nvPicPr>
          <p:cNvPr id="3072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8063" y="239713"/>
            <a:ext cx="323215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3"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84775" y="1590675"/>
            <a:ext cx="3251200" cy="497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0" y="255588"/>
            <a:ext cx="5924550" cy="4951412"/>
          </a:xfrm>
        </p:spPr>
        <p:txBody>
          <a:bodyPr rtlCol="0">
            <a:noAutofit/>
          </a:bodyPr>
          <a:lstStyle/>
          <a:p>
            <a:pPr algn="ctr" eaLnBrk="1" fontAlgn="auto" hangingPunct="1">
              <a:spcAft>
                <a:spcPts val="0"/>
              </a:spcAft>
              <a:defRPr/>
            </a:pPr>
            <a:r>
              <a:rPr lang="en-US" sz="2200" b="1" dirty="0"/>
              <a:t>Nature Preservation – British Wild Life </a:t>
            </a:r>
            <a:r>
              <a:rPr lang="en-US" sz="2200" b="1" dirty="0" smtClean="0"/>
              <a:t>Reserves</a:t>
            </a:r>
            <a:br>
              <a:rPr lang="en-US" sz="2200" b="1" dirty="0" smtClean="0"/>
            </a:br>
            <a:r>
              <a:rPr lang="en-GB" sz="2200" dirty="0"/>
              <a:t/>
            </a:r>
            <a:br>
              <a:rPr lang="en-GB" sz="2200" dirty="0"/>
            </a:br>
            <a:r>
              <a:rPr lang="en-US" sz="2200" i="0" dirty="0">
                <a:solidFill>
                  <a:schemeClr val="tx1">
                    <a:lumMod val="50000"/>
                    <a:lumOff val="50000"/>
                  </a:schemeClr>
                </a:solidFill>
              </a:rPr>
              <a:t>Although the UK wasn’t a pioneer in the environmental sphere, British people have done really tremendous work to preserve their nature by now. There are over 130 wild life reserves in Great Britain, which is a great number for a small country with land shortage.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endParaRPr lang="en-US" sz="2200" i="0" dirty="0">
              <a:solidFill>
                <a:schemeClr val="tx1">
                  <a:lumMod val="50000"/>
                  <a:lumOff val="50000"/>
                </a:schemeClr>
              </a:solidFill>
            </a:endParaRPr>
          </a:p>
        </p:txBody>
      </p:sp>
      <p:pic>
        <p:nvPicPr>
          <p:cNvPr id="3174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2100" y="255588"/>
            <a:ext cx="50228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77050" y="3608388"/>
            <a:ext cx="4646613"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292100" y="4002088"/>
            <a:ext cx="6096000" cy="1446212"/>
          </a:xfrm>
          <a:prstGeom prst="rect">
            <a:avLst/>
          </a:prstGeom>
        </p:spPr>
        <p:txBody>
          <a:bodyPr>
            <a:spAutoFit/>
          </a:bodyPr>
          <a:lstStyle/>
          <a:p>
            <a:pPr algn="ctr" eaLnBrk="1" fontAlgn="auto" hangingPunct="1">
              <a:spcBef>
                <a:spcPts val="0"/>
              </a:spcBef>
              <a:spcAft>
                <a:spcPts val="0"/>
              </a:spcAft>
              <a:defRPr/>
            </a:pPr>
            <a:r>
              <a:rPr lang="en-US" sz="2200" dirty="0">
                <a:solidFill>
                  <a:schemeClr val="tx1">
                    <a:lumMod val="50000"/>
                    <a:lumOff val="50000"/>
                  </a:schemeClr>
                </a:solidFill>
                <a:latin typeface="+mj-lt"/>
              </a:rPr>
              <a:t>Special nature preservation committees are being established in the UK. The government also pays great attention to ecological education of the population.</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85750"/>
            <a:ext cx="4991100" cy="3173413"/>
          </a:xfrm>
        </p:spPr>
        <p:txBody>
          <a:bodyPr rtlCol="0">
            <a:noAutofit/>
          </a:bodyPr>
          <a:lstStyle/>
          <a:p>
            <a:pPr algn="l" eaLnBrk="1" fontAlgn="auto" hangingPunct="1">
              <a:spcAft>
                <a:spcPts val="0"/>
              </a:spcAft>
              <a:defRPr/>
            </a:pPr>
            <a:r>
              <a:rPr lang="en-US" sz="2200" b="1" dirty="0"/>
              <a:t>British national parks and wild life reserves and their special </a:t>
            </a:r>
            <a:r>
              <a:rPr lang="en-US" sz="2200" b="1" dirty="0" smtClean="0"/>
              <a:t>features</a:t>
            </a:r>
            <a:br>
              <a:rPr lang="en-US" sz="2200" b="1" dirty="0" smtClean="0"/>
            </a:br>
            <a:r>
              <a:rPr lang="en-GB" sz="2200" dirty="0"/>
              <a:t/>
            </a:r>
            <a:br>
              <a:rPr lang="en-GB" sz="2200" dirty="0"/>
            </a:br>
            <a:r>
              <a:rPr lang="en-US" sz="2200" i="0" dirty="0">
                <a:solidFill>
                  <a:schemeClr val="tx1">
                    <a:lumMod val="50000"/>
                    <a:lumOff val="50000"/>
                  </a:schemeClr>
                </a:solidFill>
              </a:rPr>
              <a:t>In 1920-30s scientists came to the conclusion that for the preservation of the endangered species it is essential not only to protect different species, but also to preserve their habitats so that they will become able to take care of themselves. Following this ideas, great work to reconstruct natural habitats was done at that time.</a:t>
            </a:r>
            <a:r>
              <a:rPr lang="en-GB" sz="2200" i="0" dirty="0">
                <a:solidFill>
                  <a:schemeClr val="tx1">
                    <a:lumMod val="50000"/>
                    <a:lumOff val="50000"/>
                  </a:schemeClr>
                </a:solidFill>
              </a:rPr>
              <a:t> </a:t>
            </a:r>
            <a:endParaRPr lang="en-US" sz="2200" i="0" dirty="0">
              <a:solidFill>
                <a:schemeClr val="tx1">
                  <a:lumMod val="50000"/>
                  <a:lumOff val="50000"/>
                </a:schemeClr>
              </a:solidFill>
            </a:endParaRPr>
          </a:p>
        </p:txBody>
      </p:sp>
      <p:pic>
        <p:nvPicPr>
          <p:cNvPr id="3277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81675" y="228600"/>
            <a:ext cx="62484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14325" y="6210300"/>
            <a:ext cx="3760788" cy="369888"/>
          </a:xfrm>
          <a:prstGeom prst="rect">
            <a:avLst/>
          </a:prstGeom>
        </p:spPr>
        <p:txBody>
          <a:bodyPr wrap="none">
            <a:spAutoFit/>
          </a:bodyPr>
          <a:lstStyle/>
          <a:p>
            <a:pPr eaLnBrk="1" fontAlgn="auto" hangingPunct="1">
              <a:spcBef>
                <a:spcPts val="0"/>
              </a:spcBef>
              <a:spcAft>
                <a:spcPts val="0"/>
              </a:spcAft>
              <a:defRPr/>
            </a:pPr>
            <a:r>
              <a:rPr lang="en-US" dirty="0">
                <a:latin typeface="+mj-lt"/>
              </a:rPr>
              <a:t>http://</a:t>
            </a:r>
            <a:r>
              <a:rPr lang="en-US" dirty="0" err="1">
                <a:latin typeface="+mj-lt"/>
              </a:rPr>
              <a:t>www.nationalparks.gov.uk</a:t>
            </a:r>
            <a:r>
              <a:rPr lang="en-US" dirty="0">
                <a:latin typeface="+mj-lt"/>
              </a:rPr>
              <a:t>/</a:t>
            </a:r>
          </a:p>
        </p:txBody>
      </p:sp>
      <p:pic>
        <p:nvPicPr>
          <p:cNvPr id="32772"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1100" y="4946650"/>
            <a:ext cx="2208213"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 y="4946650"/>
            <a:ext cx="647700" cy="102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6156325" y="3352800"/>
            <a:ext cx="5849938" cy="369888"/>
          </a:xfrm>
          <a:prstGeom prst="rect">
            <a:avLst/>
          </a:prstGeom>
        </p:spPr>
        <p:txBody>
          <a:bodyPr wrap="none">
            <a:spAutoFit/>
          </a:bodyPr>
          <a:lstStyle/>
          <a:p>
            <a:pPr eaLnBrk="1" fontAlgn="auto" hangingPunct="1">
              <a:spcBef>
                <a:spcPts val="0"/>
              </a:spcBef>
              <a:spcAft>
                <a:spcPts val="0"/>
              </a:spcAft>
              <a:defRPr/>
            </a:pPr>
            <a:r>
              <a:rPr lang="en-US">
                <a:solidFill>
                  <a:srgbClr val="828480"/>
                </a:solidFill>
                <a:latin typeface="+mj-lt"/>
              </a:rPr>
              <a:t>Roseberry Topping, North York Moors National Park</a:t>
            </a:r>
            <a:endParaRPr lang="en-US">
              <a:latin typeface="+mj-lt"/>
            </a:endParaRPr>
          </a:p>
        </p:txBody>
      </p:sp>
      <p:pic>
        <p:nvPicPr>
          <p:cNvPr id="32775" name="Picture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97638" y="3725863"/>
            <a:ext cx="5165725" cy="258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p:nvPr/>
        </p:nvSpPr>
        <p:spPr>
          <a:xfrm>
            <a:off x="8416925" y="6316663"/>
            <a:ext cx="3246438" cy="368300"/>
          </a:xfrm>
          <a:prstGeom prst="rect">
            <a:avLst/>
          </a:prstGeom>
        </p:spPr>
        <p:txBody>
          <a:bodyPr wrap="none">
            <a:spAutoFit/>
          </a:bodyPr>
          <a:lstStyle/>
          <a:p>
            <a:pPr eaLnBrk="1" fontAlgn="auto" hangingPunct="1">
              <a:spcBef>
                <a:spcPts val="0"/>
              </a:spcBef>
              <a:spcAft>
                <a:spcPts val="0"/>
              </a:spcAft>
              <a:defRPr/>
            </a:pPr>
            <a:r>
              <a:rPr lang="en-US">
                <a:solidFill>
                  <a:schemeClr val="tx1">
                    <a:lumMod val="50000"/>
                    <a:lumOff val="50000"/>
                  </a:schemeClr>
                </a:solidFill>
                <a:latin typeface="+mj-lt"/>
              </a:rPr>
              <a:t>Peak District National Park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146550" y="179388"/>
            <a:ext cx="3933825" cy="522287"/>
          </a:xfrm>
          <a:prstGeom prst="rect">
            <a:avLst/>
          </a:prstGeom>
          <a:noFill/>
        </p:spPr>
        <p:txBody>
          <a:bodyPr wrap="none">
            <a:spAutoFit/>
          </a:bodyPr>
          <a:lstStyle/>
          <a:p>
            <a:pPr eaLnBrk="1" fontAlgn="auto" hangingPunct="1">
              <a:spcBef>
                <a:spcPts val="0"/>
              </a:spcBef>
              <a:spcAft>
                <a:spcPts val="0"/>
              </a:spcAft>
              <a:defRPr/>
            </a:pPr>
            <a:r>
              <a:rPr lang="en-US" sz="2800" dirty="0">
                <a:solidFill>
                  <a:schemeClr val="accent1"/>
                </a:solidFill>
                <a:latin typeface="+mj-lt"/>
              </a:rPr>
              <a:t>National Parks (video)</a:t>
            </a:r>
          </a:p>
        </p:txBody>
      </p:sp>
      <p:pic>
        <p:nvPicPr>
          <p:cNvPr id="2" name="Britain's National Parks - Visit Britain - Unravel Travel TV.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032000" y="1143000"/>
            <a:ext cx="8128000" cy="45720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 y="441325"/>
            <a:ext cx="4552950" cy="6032500"/>
          </a:xfrm>
        </p:spPr>
        <p:txBody>
          <a:bodyPr rtlCol="0">
            <a:noAutofit/>
          </a:bodyPr>
          <a:lstStyle/>
          <a:p>
            <a:pPr algn="l" eaLnBrk="1" fontAlgn="auto" hangingPunct="1">
              <a:spcAft>
                <a:spcPts val="0"/>
              </a:spcAft>
              <a:defRPr/>
            </a:pPr>
            <a:r>
              <a:rPr lang="en-US" sz="2200" b="1" dirty="0"/>
              <a:t>Nature of Great </a:t>
            </a:r>
            <a:r>
              <a:rPr lang="en-US" sz="2200" b="1" dirty="0" smtClean="0"/>
              <a:t>Britain</a:t>
            </a:r>
            <a:br>
              <a:rPr lang="en-US" sz="2200" b="1" dirty="0" smtClean="0"/>
            </a:br>
            <a:r>
              <a:rPr lang="en-GB" sz="2200" dirty="0"/>
              <a:t/>
            </a:r>
            <a:br>
              <a:rPr lang="en-GB" sz="2200" dirty="0"/>
            </a:br>
            <a:r>
              <a:rPr lang="en-US" sz="2200" i="0" dirty="0">
                <a:solidFill>
                  <a:schemeClr val="tx1">
                    <a:lumMod val="50000"/>
                    <a:lumOff val="50000"/>
                  </a:schemeClr>
                </a:solidFill>
              </a:rPr>
              <a:t>Although high mountains or wide rivers are </a:t>
            </a:r>
            <a:r>
              <a:rPr lang="en-US" sz="2200" i="0" dirty="0" smtClean="0">
                <a:solidFill>
                  <a:schemeClr val="tx1">
                    <a:lumMod val="50000"/>
                    <a:lumOff val="50000"/>
                  </a:schemeClr>
                </a:solidFill>
              </a:rPr>
              <a:t>very</a:t>
            </a:r>
            <a:r>
              <a:rPr lang="ru-RU" sz="2200" i="0" dirty="0" smtClean="0">
                <a:solidFill>
                  <a:schemeClr val="tx1">
                    <a:lumMod val="50000"/>
                    <a:lumOff val="50000"/>
                  </a:schemeClr>
                </a:solidFill>
              </a:rPr>
              <a:t> </a:t>
            </a:r>
            <a:r>
              <a:rPr lang="en-US" sz="2200" i="0" dirty="0" smtClean="0">
                <a:solidFill>
                  <a:schemeClr val="tx1">
                    <a:lumMod val="50000"/>
                    <a:lumOff val="50000"/>
                  </a:schemeClr>
                </a:solidFill>
              </a:rPr>
              <a:t>rare </a:t>
            </a:r>
            <a:r>
              <a:rPr lang="en-US" sz="2200" i="0" dirty="0">
                <a:solidFill>
                  <a:schemeClr val="tx1">
                    <a:lumMod val="50000"/>
                    <a:lumOff val="50000"/>
                  </a:schemeClr>
                </a:solidFill>
              </a:rPr>
              <a:t>in Great Britain, its nature is unique and diverse in many ways.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smtClean="0">
                <a:solidFill>
                  <a:schemeClr val="tx1">
                    <a:lumMod val="50000"/>
                    <a:lumOff val="50000"/>
                  </a:schemeClr>
                </a:solidFill>
              </a:rPr>
              <a:t>The </a:t>
            </a:r>
            <a:r>
              <a:rPr lang="en-US" sz="2200" i="0" dirty="0">
                <a:solidFill>
                  <a:schemeClr val="tx1">
                    <a:lumMod val="50000"/>
                    <a:lumOff val="50000"/>
                  </a:schemeClr>
                </a:solidFill>
              </a:rPr>
              <a:t>northern and western parts of the country, known as ‘High Britain’, are the combination of mountainous and flat areas.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r>
              <a:rPr lang="en-US" sz="2200" i="0" dirty="0" smtClean="0">
                <a:solidFill>
                  <a:schemeClr val="tx1">
                    <a:lumMod val="50000"/>
                    <a:lumOff val="50000"/>
                  </a:schemeClr>
                </a:solidFill>
              </a:rPr>
              <a:t>On </a:t>
            </a:r>
            <a:r>
              <a:rPr lang="en-US" sz="2200" i="0" dirty="0">
                <a:solidFill>
                  <a:schemeClr val="tx1">
                    <a:lumMod val="50000"/>
                    <a:lumOff val="50000"/>
                  </a:schemeClr>
                </a:solidFill>
              </a:rPr>
              <a:t>the other hand, the southern and eastern parts of Great Britain, called ‘Low Britain’, is dominated by hills and small uplands, and each region has its own typical vegetation.</a:t>
            </a:r>
            <a:r>
              <a:rPr lang="en-GB" sz="2200" i="0" dirty="0">
                <a:solidFill>
                  <a:schemeClr val="tx1">
                    <a:lumMod val="50000"/>
                    <a:lumOff val="50000"/>
                  </a:schemeClr>
                </a:solidFill>
              </a:rPr>
              <a:t> </a:t>
            </a:r>
            <a:endParaRPr lang="en-US" sz="2200" i="0" dirty="0">
              <a:solidFill>
                <a:schemeClr val="tx1">
                  <a:lumMod val="50000"/>
                  <a:lumOff val="50000"/>
                </a:schemeClr>
              </a:solidFill>
            </a:endParaRPr>
          </a:p>
        </p:txBody>
      </p:sp>
      <p:pic>
        <p:nvPicPr>
          <p:cNvPr id="16386"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34113" y="328613"/>
            <a:ext cx="4664075" cy="613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48388" y="1136650"/>
            <a:ext cx="5240337" cy="3892550"/>
          </a:xfrm>
        </p:spPr>
        <p:txBody>
          <a:bodyPr rtlCol="0">
            <a:noAutofit/>
          </a:bodyPr>
          <a:lstStyle/>
          <a:p>
            <a:pPr algn="ctr" eaLnBrk="1" fontAlgn="auto" hangingPunct="1">
              <a:spcAft>
                <a:spcPts val="0"/>
              </a:spcAft>
              <a:defRPr/>
            </a:pPr>
            <a:r>
              <a:rPr lang="en-US" sz="2400" b="1" dirty="0"/>
              <a:t>Conclusion </a:t>
            </a:r>
            <a:r>
              <a:rPr lang="en-US" sz="2400" b="1" dirty="0" smtClean="0"/>
              <a:t/>
            </a:r>
            <a:br>
              <a:rPr lang="en-US" sz="2400" b="1" dirty="0" smtClean="0"/>
            </a:br>
            <a:r>
              <a:rPr lang="en-GB" sz="2400" i="0" dirty="0">
                <a:solidFill>
                  <a:schemeClr val="tx1">
                    <a:lumMod val="50000"/>
                    <a:lumOff val="50000"/>
                  </a:schemeClr>
                </a:solidFill>
              </a:rPr>
              <a:t/>
            </a:r>
            <a:br>
              <a:rPr lang="en-GB" sz="2400" i="0" dirty="0">
                <a:solidFill>
                  <a:schemeClr val="tx1">
                    <a:lumMod val="50000"/>
                    <a:lumOff val="50000"/>
                  </a:schemeClr>
                </a:solidFill>
              </a:rPr>
            </a:br>
            <a:r>
              <a:rPr lang="en-US" sz="2400" i="0" dirty="0">
                <a:solidFill>
                  <a:schemeClr val="tx1">
                    <a:lumMod val="50000"/>
                    <a:lumOff val="50000"/>
                  </a:schemeClr>
                </a:solidFill>
              </a:rPr>
              <a:t>The cult of nature in Great Britain is inseparably linked with its history. </a:t>
            </a:r>
            <a:r>
              <a:rPr lang="en-US" sz="2400" i="0" dirty="0" smtClean="0">
                <a:solidFill>
                  <a:schemeClr val="tx1">
                    <a:lumMod val="50000"/>
                    <a:lumOff val="50000"/>
                  </a:schemeClr>
                </a:solidFill>
              </a:rPr>
              <a:t/>
            </a:r>
            <a:br>
              <a:rPr lang="en-US" sz="2400" i="0" dirty="0" smtClean="0">
                <a:solidFill>
                  <a:schemeClr val="tx1">
                    <a:lumMod val="50000"/>
                    <a:lumOff val="50000"/>
                  </a:schemeClr>
                </a:solidFill>
              </a:rPr>
            </a:br>
            <a:r>
              <a:rPr lang="en-US" sz="2400" i="0" dirty="0" smtClean="0">
                <a:solidFill>
                  <a:schemeClr val="tx1">
                    <a:lumMod val="50000"/>
                    <a:lumOff val="50000"/>
                  </a:schemeClr>
                </a:solidFill>
              </a:rPr>
              <a:t>A </a:t>
            </a:r>
            <a:r>
              <a:rPr lang="en-US" sz="2400" i="0" dirty="0">
                <a:solidFill>
                  <a:schemeClr val="tx1">
                    <a:lumMod val="50000"/>
                    <a:lumOff val="50000"/>
                  </a:schemeClr>
                </a:solidFill>
              </a:rPr>
              <a:t>person’s attitude towards nature is represented in the principle </a:t>
            </a:r>
            <a:r>
              <a:rPr lang="en-US" sz="2400" i="0" dirty="0" smtClean="0">
                <a:solidFill>
                  <a:schemeClr val="tx1">
                    <a:lumMod val="50000"/>
                    <a:lumOff val="50000"/>
                  </a:schemeClr>
                </a:solidFill>
              </a:rPr>
              <a:t/>
            </a:r>
            <a:br>
              <a:rPr lang="en-US" sz="2400" i="0" dirty="0" smtClean="0">
                <a:solidFill>
                  <a:schemeClr val="tx1">
                    <a:lumMod val="50000"/>
                    <a:lumOff val="50000"/>
                  </a:schemeClr>
                </a:solidFill>
              </a:rPr>
            </a:br>
            <a:r>
              <a:rPr lang="en-US" sz="2400" i="0" dirty="0" smtClean="0">
                <a:solidFill>
                  <a:schemeClr val="tx1">
                    <a:lumMod val="50000"/>
                    <a:lumOff val="50000"/>
                  </a:schemeClr>
                </a:solidFill>
              </a:rPr>
              <a:t>“</a:t>
            </a:r>
            <a:r>
              <a:rPr lang="en-US" sz="2400" b="1" i="0" dirty="0"/>
              <a:t>Live and let live</a:t>
            </a:r>
            <a:r>
              <a:rPr lang="en-US" sz="2400" i="0" dirty="0">
                <a:solidFill>
                  <a:schemeClr val="tx1">
                    <a:lumMod val="50000"/>
                    <a:lumOff val="50000"/>
                  </a:schemeClr>
                </a:solidFill>
              </a:rPr>
              <a:t>”, </a:t>
            </a:r>
            <a:r>
              <a:rPr lang="en-US" sz="2400" i="0" dirty="0" smtClean="0">
                <a:solidFill>
                  <a:schemeClr val="tx1">
                    <a:lumMod val="50000"/>
                    <a:lumOff val="50000"/>
                  </a:schemeClr>
                </a:solidFill>
              </a:rPr>
              <a:t/>
            </a:r>
            <a:br>
              <a:rPr lang="en-US" sz="2400" i="0" dirty="0" smtClean="0">
                <a:solidFill>
                  <a:schemeClr val="tx1">
                    <a:lumMod val="50000"/>
                    <a:lumOff val="50000"/>
                  </a:schemeClr>
                </a:solidFill>
              </a:rPr>
            </a:br>
            <a:r>
              <a:rPr lang="en-US" sz="2400" i="0" dirty="0" smtClean="0">
                <a:solidFill>
                  <a:schemeClr val="tx1">
                    <a:lumMod val="50000"/>
                    <a:lumOff val="50000"/>
                  </a:schemeClr>
                </a:solidFill>
              </a:rPr>
              <a:t>and </a:t>
            </a:r>
            <a:r>
              <a:rPr lang="en-US" sz="2400" i="0" dirty="0">
                <a:solidFill>
                  <a:schemeClr val="tx1">
                    <a:lumMod val="50000"/>
                    <a:lumOff val="50000"/>
                  </a:schemeClr>
                </a:solidFill>
              </a:rPr>
              <a:t>the tradition of paying careful attention to the land, one’s sweet home and private territory is one of the most important features of the British national character.</a:t>
            </a:r>
          </a:p>
        </p:txBody>
      </p:sp>
      <p:pic>
        <p:nvPicPr>
          <p:cNvPr id="3481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96888" y="504825"/>
            <a:ext cx="4657725" cy="543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65800" y="419100"/>
            <a:ext cx="6107113" cy="305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 y="1839913"/>
            <a:ext cx="5184775"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le 1"/>
          <p:cNvSpPr>
            <a:spLocks noGrp="1"/>
          </p:cNvSpPr>
          <p:nvPr>
            <p:ph type="title"/>
          </p:nvPr>
        </p:nvSpPr>
        <p:spPr>
          <a:xfrm>
            <a:off x="7510463" y="3673475"/>
            <a:ext cx="4362450" cy="600075"/>
          </a:xfrm>
        </p:spPr>
        <p:txBody>
          <a:bodyPr/>
          <a:lstStyle/>
          <a:p>
            <a:pPr algn="ctr" eaLnBrk="1" hangingPunct="1"/>
            <a:r>
              <a:rPr lang="en-US" altLang="ru-RU" sz="4000"/>
              <a:t>High Britain</a:t>
            </a:r>
          </a:p>
        </p:txBody>
      </p:sp>
      <p:sp>
        <p:nvSpPr>
          <p:cNvPr id="11" name="TextBox 10"/>
          <p:cNvSpPr txBox="1"/>
          <p:nvPr/>
        </p:nvSpPr>
        <p:spPr>
          <a:xfrm>
            <a:off x="528638" y="5400675"/>
            <a:ext cx="3052762" cy="708025"/>
          </a:xfrm>
          <a:prstGeom prst="rect">
            <a:avLst/>
          </a:prstGeom>
          <a:noFill/>
        </p:spPr>
        <p:txBody>
          <a:bodyPr wrap="none">
            <a:spAutoFit/>
          </a:bodyPr>
          <a:lstStyle/>
          <a:p>
            <a:pPr eaLnBrk="1" fontAlgn="auto" hangingPunct="1">
              <a:spcBef>
                <a:spcPts val="0"/>
              </a:spcBef>
              <a:spcAft>
                <a:spcPts val="0"/>
              </a:spcAft>
              <a:defRPr/>
            </a:pPr>
            <a:r>
              <a:rPr lang="en-US" sz="4000" i="1" dirty="0">
                <a:solidFill>
                  <a:schemeClr val="tx1">
                    <a:lumMod val="50000"/>
                    <a:lumOff val="50000"/>
                  </a:schemeClr>
                </a:solidFill>
                <a:latin typeface="+mj-lt"/>
              </a:rPr>
              <a:t>Low Britain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2588" y="376238"/>
            <a:ext cx="4213225" cy="4125912"/>
          </a:xfrm>
        </p:spPr>
        <p:txBody>
          <a:bodyPr rtlCol="0">
            <a:noAutofit/>
          </a:bodyPr>
          <a:lstStyle/>
          <a:p>
            <a:pPr algn="l" eaLnBrk="1" fontAlgn="auto" hangingPunct="1">
              <a:spcAft>
                <a:spcPts val="0"/>
              </a:spcAft>
              <a:defRPr/>
            </a:pPr>
            <a:r>
              <a:rPr lang="en-US" sz="2200" b="1" dirty="0"/>
              <a:t>Nature and the Influence of the Country’s Historical </a:t>
            </a:r>
            <a:r>
              <a:rPr lang="en-US" sz="2200" b="1" dirty="0" smtClean="0"/>
              <a:t>Development</a:t>
            </a:r>
            <a:br>
              <a:rPr lang="en-US" sz="2200" b="1" dirty="0" smtClean="0"/>
            </a:br>
            <a:r>
              <a:rPr lang="en-GB" sz="2200" dirty="0"/>
              <a:t/>
            </a:r>
            <a:br>
              <a:rPr lang="en-GB" sz="2200" dirty="0"/>
            </a:br>
            <a:r>
              <a:rPr lang="en-US" sz="2200" i="0" dirty="0">
                <a:solidFill>
                  <a:schemeClr val="tx1">
                    <a:lumMod val="50000"/>
                    <a:lumOff val="50000"/>
                  </a:schemeClr>
                </a:solidFill>
              </a:rPr>
              <a:t>The territory of Great Britain was once covered with thick pristine and almost impenetrable forests, and only a little fraction of them have survived since then due to continuous logging conducted in order to make room for farm lands and sheep breeding.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dirty="0" smtClean="0">
                <a:solidFill>
                  <a:schemeClr val="tx1">
                    <a:lumMod val="50000"/>
                    <a:lumOff val="50000"/>
                  </a:schemeClr>
                </a:solidFill>
              </a:rPr>
              <a:t/>
            </a:r>
            <a:br>
              <a:rPr lang="en-US" sz="2200" dirty="0" smtClean="0">
                <a:solidFill>
                  <a:schemeClr val="tx1">
                    <a:lumMod val="50000"/>
                    <a:lumOff val="50000"/>
                  </a:schemeClr>
                </a:solidFill>
              </a:rPr>
            </a:br>
            <a:endParaRPr lang="en-US" sz="2200" dirty="0">
              <a:solidFill>
                <a:schemeClr val="tx1">
                  <a:lumMod val="50000"/>
                  <a:lumOff val="50000"/>
                </a:schemeClr>
              </a:solidFill>
            </a:endParaRPr>
          </a:p>
        </p:txBody>
      </p:sp>
      <p:pic>
        <p:nvPicPr>
          <p:cNvPr id="1843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9207500" y="4757738"/>
            <a:ext cx="1895475" cy="1895475"/>
          </a:xfrm>
        </p:spPr>
      </p:pic>
      <p:pic>
        <p:nvPicPr>
          <p:cNvPr id="18435"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32350" y="361950"/>
            <a:ext cx="7018338" cy="394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382588" y="4757738"/>
            <a:ext cx="8824912" cy="1446212"/>
          </a:xfrm>
          <a:prstGeom prst="rect">
            <a:avLst/>
          </a:prstGeom>
        </p:spPr>
        <p:txBody>
          <a:bodyPr>
            <a:spAutoFit/>
          </a:bodyPr>
          <a:lstStyle/>
          <a:p>
            <a:pPr eaLnBrk="1" fontAlgn="auto" hangingPunct="1">
              <a:spcBef>
                <a:spcPts val="0"/>
              </a:spcBef>
              <a:spcAft>
                <a:spcPts val="0"/>
              </a:spcAft>
              <a:defRPr/>
            </a:pPr>
            <a:r>
              <a:rPr lang="en-US" sz="2200" dirty="0">
                <a:solidFill>
                  <a:schemeClr val="tx1">
                    <a:lumMod val="50000"/>
                    <a:lumOff val="50000"/>
                  </a:schemeClr>
                </a:solidFill>
                <a:latin typeface="+mj-lt"/>
              </a:rPr>
              <a:t>In the late 13</a:t>
            </a:r>
            <a:r>
              <a:rPr lang="en-US" sz="2200" baseline="30000" dirty="0">
                <a:solidFill>
                  <a:schemeClr val="tx1">
                    <a:lumMod val="50000"/>
                    <a:lumOff val="50000"/>
                  </a:schemeClr>
                </a:solidFill>
                <a:latin typeface="+mj-lt"/>
              </a:rPr>
              <a:t>th</a:t>
            </a:r>
            <a:r>
              <a:rPr lang="en-US" sz="2200" dirty="0">
                <a:solidFill>
                  <a:schemeClr val="tx1">
                    <a:lumMod val="50000"/>
                    <a:lumOff val="50000"/>
                  </a:schemeClr>
                </a:solidFill>
                <a:latin typeface="+mj-lt"/>
              </a:rPr>
              <a:t> century an English baron said that ‘</a:t>
            </a:r>
            <a:r>
              <a:rPr lang="en-US" sz="2200" b="1" dirty="0">
                <a:solidFill>
                  <a:schemeClr val="tx1">
                    <a:lumMod val="50000"/>
                    <a:lumOff val="50000"/>
                  </a:schemeClr>
                </a:solidFill>
                <a:latin typeface="+mj-lt"/>
              </a:rPr>
              <a:t>The wool production gives half of the country’s wealth</a:t>
            </a:r>
            <a:r>
              <a:rPr lang="en-US" sz="2200" dirty="0">
                <a:solidFill>
                  <a:schemeClr val="tx1">
                    <a:lumMod val="50000"/>
                    <a:lumOff val="50000"/>
                  </a:schemeClr>
                </a:solidFill>
                <a:latin typeface="+mj-lt"/>
              </a:rPr>
              <a:t>’. With the development of industry in the UK, the negative impact on humans has got only worse.</a:t>
            </a:r>
            <a:r>
              <a:rPr lang="en-GB" sz="2200" dirty="0">
                <a:solidFill>
                  <a:schemeClr val="tx1">
                    <a:lumMod val="50000"/>
                    <a:lumOff val="50000"/>
                  </a:schemeClr>
                </a:solidFill>
                <a:latin typeface="+mj-lt"/>
              </a:rPr>
              <a:t> </a:t>
            </a:r>
            <a:endParaRPr lang="en-US" sz="2200"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5350" y="252413"/>
            <a:ext cx="5983288" cy="5665787"/>
          </a:xfrm>
        </p:spPr>
        <p:txBody>
          <a:bodyPr rtlCol="0">
            <a:noAutofit/>
          </a:bodyPr>
          <a:lstStyle/>
          <a:p>
            <a:pPr algn="ctr" eaLnBrk="1" fontAlgn="auto" hangingPunct="1">
              <a:spcAft>
                <a:spcPts val="0"/>
              </a:spcAft>
              <a:defRPr/>
            </a:pPr>
            <a:r>
              <a:rPr lang="en-US" sz="2200" b="1" dirty="0" smtClean="0"/>
              <a:t>Industrialization</a:t>
            </a:r>
            <a:br>
              <a:rPr lang="en-US" sz="2200" b="1" dirty="0" smtClean="0"/>
            </a:br>
            <a:r>
              <a:rPr lang="en-GB" sz="2200" dirty="0"/>
              <a:t/>
            </a:r>
            <a:br>
              <a:rPr lang="en-GB" sz="2200" dirty="0"/>
            </a:br>
            <a:r>
              <a:rPr lang="en-US" sz="2200" i="0" dirty="0">
                <a:solidFill>
                  <a:schemeClr val="tx1">
                    <a:lumMod val="50000"/>
                    <a:lumOff val="50000"/>
                  </a:schemeClr>
                </a:solidFill>
              </a:rPr>
              <a:t>Due to the industrialization and the industrial revolution in the 19</a:t>
            </a:r>
            <a:r>
              <a:rPr lang="en-US" sz="2200" i="0" baseline="30000" dirty="0">
                <a:solidFill>
                  <a:schemeClr val="tx1">
                    <a:lumMod val="50000"/>
                    <a:lumOff val="50000"/>
                  </a:schemeClr>
                </a:solidFill>
              </a:rPr>
              <a:t>th</a:t>
            </a:r>
            <a:r>
              <a:rPr lang="en-US" sz="2200" i="0" dirty="0">
                <a:solidFill>
                  <a:schemeClr val="tx1">
                    <a:lumMod val="50000"/>
                    <a:lumOff val="50000"/>
                  </a:schemeClr>
                </a:solidFill>
              </a:rPr>
              <a:t> century, the environmental situation in big cities became disastrous. It was the UK where the term ‘smog’, a blend of smoke and fog, was invented. In the 20th century smog became a symbol of Great Britain and even appeared in Hollywood films. In 1952 strong smog killed about 8 thousand people.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endParaRPr lang="en-US" sz="2200" i="0" dirty="0">
              <a:solidFill>
                <a:schemeClr val="tx1">
                  <a:lumMod val="50000"/>
                  <a:lumOff val="50000"/>
                </a:schemeClr>
              </a:solidFill>
            </a:endParaRPr>
          </a:p>
        </p:txBody>
      </p:sp>
      <p:pic>
        <p:nvPicPr>
          <p:cNvPr id="19458"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6742113" y="3884613"/>
            <a:ext cx="4811712" cy="2730500"/>
          </a:xfrm>
        </p:spPr>
      </p:pic>
      <p:pic>
        <p:nvPicPr>
          <p:cNvPr id="19459"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 y="252413"/>
            <a:ext cx="5532438" cy="354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0" y="4470400"/>
            <a:ext cx="6096000" cy="1447800"/>
          </a:xfrm>
          <a:prstGeom prst="rect">
            <a:avLst/>
          </a:prstGeom>
        </p:spPr>
        <p:txBody>
          <a:bodyPr>
            <a:spAutoFit/>
          </a:bodyPr>
          <a:lstStyle/>
          <a:p>
            <a:pPr algn="ctr" eaLnBrk="1" fontAlgn="auto" hangingPunct="1">
              <a:spcBef>
                <a:spcPts val="0"/>
              </a:spcBef>
              <a:spcAft>
                <a:spcPts val="0"/>
              </a:spcAft>
              <a:defRPr/>
            </a:pPr>
            <a:r>
              <a:rPr lang="en-US" sz="2200" b="1" i="1" dirty="0">
                <a:solidFill>
                  <a:schemeClr val="accent1"/>
                </a:solidFill>
                <a:latin typeface="+mj-lt"/>
              </a:rPr>
              <a:t>Industrialization is one of the main reasons why the British treat their nature with great care and try to preserve it.</a:t>
            </a:r>
            <a:r>
              <a:rPr lang="en-GB" sz="2200" b="1" i="1" dirty="0">
                <a:solidFill>
                  <a:schemeClr val="accent1"/>
                </a:solidFill>
                <a:latin typeface="+mj-lt"/>
              </a:rPr>
              <a:t> </a:t>
            </a:r>
            <a:endParaRPr lang="en-US" sz="2200" b="1" i="1" dirty="0">
              <a:solidFill>
                <a:schemeClr val="accent1"/>
              </a:solidFill>
              <a:latin typeface="+mj-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295275"/>
            <a:ext cx="5972175" cy="2822575"/>
          </a:xfrm>
        </p:spPr>
        <p:txBody>
          <a:bodyPr rtlCol="0">
            <a:noAutofit/>
          </a:bodyPr>
          <a:lstStyle/>
          <a:p>
            <a:pPr algn="l" eaLnBrk="1" fontAlgn="auto" hangingPunct="1">
              <a:spcAft>
                <a:spcPts val="0"/>
              </a:spcAft>
              <a:defRPr/>
            </a:pPr>
            <a:r>
              <a:rPr lang="en-US" sz="2200" b="1" dirty="0"/>
              <a:t>Rivers of Great </a:t>
            </a:r>
            <a:r>
              <a:rPr lang="en-US" sz="2200" b="1" dirty="0" smtClean="0"/>
              <a:t>Britain</a:t>
            </a:r>
            <a:br>
              <a:rPr lang="en-US" sz="2200" b="1" dirty="0" smtClean="0"/>
            </a:br>
            <a:r>
              <a:rPr lang="en-GB" sz="2200" dirty="0"/>
              <a:t/>
            </a:r>
            <a:br>
              <a:rPr lang="en-GB" sz="2200" dirty="0"/>
            </a:br>
            <a:r>
              <a:rPr lang="en-US" sz="2200" i="0" dirty="0">
                <a:solidFill>
                  <a:schemeClr val="tx1">
                    <a:lumMod val="50000"/>
                    <a:lumOff val="50000"/>
                  </a:schemeClr>
                </a:solidFill>
              </a:rPr>
              <a:t>Unlike Russia, Britain doesn’t have wide rivers. The country is permeated by small rivers, the most part of which is suitable for shipping. </a:t>
            </a:r>
          </a:p>
        </p:txBody>
      </p:sp>
      <p:pic>
        <p:nvPicPr>
          <p:cNvPr id="20482"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400050" y="2822575"/>
            <a:ext cx="5624513" cy="3162300"/>
          </a:xfrm>
        </p:spPr>
      </p:pic>
      <p:pic>
        <p:nvPicPr>
          <p:cNvPr id="20483"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37325" y="295275"/>
            <a:ext cx="5106988"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34150" y="3946525"/>
            <a:ext cx="5113338"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613" y="254000"/>
            <a:ext cx="8316912" cy="3165475"/>
          </a:xfrm>
        </p:spPr>
        <p:txBody>
          <a:bodyPr rtlCol="0">
            <a:noAutofit/>
          </a:bodyPr>
          <a:lstStyle/>
          <a:p>
            <a:pPr algn="l" eaLnBrk="1" fontAlgn="auto" hangingPunct="1">
              <a:spcAft>
                <a:spcPts val="0"/>
              </a:spcAft>
              <a:defRPr/>
            </a:pPr>
            <a:r>
              <a:rPr lang="en-US" sz="2200" i="0" dirty="0">
                <a:solidFill>
                  <a:schemeClr val="tx1">
                    <a:lumMod val="50000"/>
                    <a:lumOff val="50000"/>
                  </a:schemeClr>
                </a:solidFill>
              </a:rPr>
              <a:t>During the period of industrialization, the rivers also experienced all the downsides of technological development.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r>
              <a:rPr lang="en-US" sz="2200" i="0" dirty="0" smtClean="0">
                <a:solidFill>
                  <a:schemeClr val="tx1">
                    <a:lumMod val="50000"/>
                    <a:lumOff val="50000"/>
                  </a:schemeClr>
                </a:solidFill>
              </a:rPr>
              <a:t>A </a:t>
            </a:r>
            <a:r>
              <a:rPr lang="en-US" sz="2200" i="0" dirty="0">
                <a:solidFill>
                  <a:schemeClr val="tx1">
                    <a:lumMod val="50000"/>
                    <a:lumOff val="50000"/>
                  </a:schemeClr>
                </a:solidFill>
              </a:rPr>
              <a:t>graphic example of it is the pollution of the Thames. As early as the 19</a:t>
            </a:r>
            <a:r>
              <a:rPr lang="en-US" sz="2200" i="0" baseline="30000" dirty="0">
                <a:solidFill>
                  <a:schemeClr val="tx1">
                    <a:lumMod val="50000"/>
                    <a:lumOff val="50000"/>
                  </a:schemeClr>
                </a:solidFill>
              </a:rPr>
              <a:t>th</a:t>
            </a:r>
            <a:r>
              <a:rPr lang="en-US" sz="2200" i="0" dirty="0">
                <a:solidFill>
                  <a:schemeClr val="tx1">
                    <a:lumMod val="50000"/>
                    <a:lumOff val="50000"/>
                  </a:schemeClr>
                </a:solidFill>
              </a:rPr>
              <a:t> century the British Parliament suffered from terrible smell coming from the river and up to 20</a:t>
            </a:r>
            <a:r>
              <a:rPr lang="en-US" sz="2200" i="0" baseline="30000" dirty="0">
                <a:solidFill>
                  <a:schemeClr val="tx1">
                    <a:lumMod val="50000"/>
                    <a:lumOff val="50000"/>
                  </a:schemeClr>
                </a:solidFill>
              </a:rPr>
              <a:t>th</a:t>
            </a:r>
            <a:r>
              <a:rPr lang="en-US" sz="2200" i="0" dirty="0">
                <a:solidFill>
                  <a:schemeClr val="tx1">
                    <a:lumMod val="50000"/>
                    <a:lumOff val="50000"/>
                  </a:schemeClr>
                </a:solidFill>
              </a:rPr>
              <a:t> century the people, who fell into it, needed urgent medical help. </a:t>
            </a:r>
            <a:r>
              <a:rPr lang="en-US" sz="2200" i="0" dirty="0" smtClean="0">
                <a:solidFill>
                  <a:schemeClr val="tx1">
                    <a:lumMod val="50000"/>
                    <a:lumOff val="50000"/>
                  </a:schemeClr>
                </a:solidFill>
              </a:rPr>
              <a:t/>
            </a:r>
            <a:br>
              <a:rPr lang="en-US" sz="2200" i="0" dirty="0" smtClean="0">
                <a:solidFill>
                  <a:schemeClr val="tx1">
                    <a:lumMod val="50000"/>
                    <a:lumOff val="50000"/>
                  </a:schemeClr>
                </a:solidFill>
              </a:rPr>
            </a:br>
            <a:r>
              <a:rPr lang="en-US" sz="2200" i="0" dirty="0">
                <a:solidFill>
                  <a:schemeClr val="tx1">
                    <a:lumMod val="50000"/>
                    <a:lumOff val="50000"/>
                  </a:schemeClr>
                </a:solidFill>
              </a:rPr>
              <a:t/>
            </a:r>
            <a:br>
              <a:rPr lang="en-US" sz="2200" i="0" dirty="0">
                <a:solidFill>
                  <a:schemeClr val="tx1">
                    <a:lumMod val="50000"/>
                    <a:lumOff val="50000"/>
                  </a:schemeClr>
                </a:solidFill>
              </a:rPr>
            </a:br>
            <a:endParaRPr lang="en-US" sz="2200" dirty="0"/>
          </a:p>
        </p:txBody>
      </p:sp>
      <p:pic>
        <p:nvPicPr>
          <p:cNvPr id="21506"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54038" y="2681288"/>
            <a:ext cx="5006975" cy="3405187"/>
          </a:xfrm>
        </p:spPr>
      </p:pic>
      <p:sp>
        <p:nvSpPr>
          <p:cNvPr id="5" name="TextBox 4"/>
          <p:cNvSpPr txBox="1"/>
          <p:nvPr/>
        </p:nvSpPr>
        <p:spPr>
          <a:xfrm rot="10800000" flipV="1">
            <a:off x="207963" y="6211888"/>
            <a:ext cx="5549900" cy="646112"/>
          </a:xfrm>
          <a:prstGeom prst="rect">
            <a:avLst/>
          </a:prstGeom>
          <a:noFill/>
        </p:spPr>
        <p:txBody>
          <a:bodyPr>
            <a:spAutoFit/>
          </a:bodyPr>
          <a:lstStyle/>
          <a:p>
            <a:pPr algn="ctr" eaLnBrk="1" fontAlgn="auto" hangingPunct="1">
              <a:spcBef>
                <a:spcPts val="0"/>
              </a:spcBef>
              <a:spcAft>
                <a:spcPts val="0"/>
              </a:spcAft>
              <a:defRPr/>
            </a:pPr>
            <a:r>
              <a:rPr lang="en-US">
                <a:latin typeface="+mj-lt"/>
              </a:rPr>
              <a:t>“Monster Soup”, by William Heath (1828) depicting a magnified drop of Thames water</a:t>
            </a:r>
          </a:p>
        </p:txBody>
      </p:sp>
      <p:pic>
        <p:nvPicPr>
          <p:cNvPr id="21508"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91525" y="125413"/>
            <a:ext cx="3578225" cy="462756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6"/>
          <p:cNvSpPr/>
          <p:nvPr/>
        </p:nvSpPr>
        <p:spPr>
          <a:xfrm>
            <a:off x="7904163" y="4933950"/>
            <a:ext cx="4205287" cy="1785938"/>
          </a:xfrm>
          <a:prstGeom prst="rect">
            <a:avLst/>
          </a:prstGeom>
        </p:spPr>
        <p:txBody>
          <a:bodyPr>
            <a:spAutoFit/>
          </a:bodyPr>
          <a:lstStyle/>
          <a:p>
            <a:pPr algn="ctr" eaLnBrk="1" fontAlgn="auto" hangingPunct="1">
              <a:spcBef>
                <a:spcPts val="0"/>
              </a:spcBef>
              <a:spcAft>
                <a:spcPts val="0"/>
              </a:spcAft>
              <a:defRPr/>
            </a:pPr>
            <a:r>
              <a:rPr lang="en-US" sz="2200" dirty="0">
                <a:solidFill>
                  <a:schemeClr val="tx1">
                    <a:lumMod val="50000"/>
                    <a:lumOff val="50000"/>
                  </a:schemeClr>
                </a:solidFill>
                <a:latin typeface="+mj-lt"/>
              </a:rPr>
              <a:t>However, after special restriction laws had been adopted, by 1970 it became possible to fish safely near the Houses of Parliament.</a:t>
            </a:r>
            <a:r>
              <a:rPr lang="en-GB" sz="2200" dirty="0">
                <a:solidFill>
                  <a:schemeClr val="tx1">
                    <a:lumMod val="50000"/>
                    <a:lumOff val="50000"/>
                  </a:schemeClr>
                </a:solidFill>
                <a:latin typeface="+mj-lt"/>
              </a:rPr>
              <a:t> </a:t>
            </a:r>
            <a:endParaRPr lang="en-US" sz="2200" dirty="0">
              <a:latin typeface="+mj-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615950" y="560388"/>
            <a:ext cx="4600575" cy="5486400"/>
          </a:xfrm>
        </p:spPr>
        <p:txBody>
          <a:bodyPr/>
          <a:lstStyle/>
          <a:p>
            <a:pPr algn="ctr" eaLnBrk="1" hangingPunct="1">
              <a:lnSpc>
                <a:spcPct val="107000"/>
              </a:lnSpc>
              <a:spcAft>
                <a:spcPts val="800"/>
              </a:spcAft>
            </a:pPr>
            <a:r>
              <a:rPr lang="en-US" altLang="ru-RU" sz="2200" b="1">
                <a:latin typeface="Times New Roman" charset="0"/>
                <a:ea typeface="Calibri" charset="0"/>
                <a:cs typeface="Times New Roman" charset="0"/>
              </a:rPr>
              <a:t>Historical Events and their Consequences</a:t>
            </a:r>
            <a:br>
              <a:rPr lang="en-US" altLang="ru-RU" sz="2200" b="1">
                <a:latin typeface="Times New Roman" charset="0"/>
                <a:ea typeface="Calibri" charset="0"/>
                <a:cs typeface="Times New Roman" charset="0"/>
              </a:rPr>
            </a:br>
            <a:r>
              <a:rPr lang="en-GB" altLang="ru-RU" sz="2200">
                <a:latin typeface="Calibri" charset="0"/>
                <a:ea typeface="Calibri" charset="0"/>
                <a:cs typeface="Times New Roman" charset="0"/>
              </a:rPr>
              <a:t/>
            </a:r>
            <a:br>
              <a:rPr lang="en-GB" altLang="ru-RU" sz="2200">
                <a:latin typeface="Calibri" charset="0"/>
                <a:ea typeface="Calibri" charset="0"/>
                <a:cs typeface="Times New Roman" charset="0"/>
              </a:rPr>
            </a:br>
            <a:r>
              <a:rPr lang="en-US" altLang="ru-RU" sz="2200" i="0">
                <a:solidFill>
                  <a:srgbClr val="7F7F7F"/>
                </a:solidFill>
                <a:latin typeface="Times New Roman" charset="0"/>
                <a:ea typeface="Calibri" charset="0"/>
                <a:cs typeface="Times New Roman" charset="0"/>
              </a:rPr>
              <a:t>The industrial development of the country greatly affected British landscapes. It was one of the reasons why British people value their nature so much. Not only do they try to preserve it, but also they try to improve and enhance it – by developing gardening, promoting park culture and establishing wild life preserves.</a:t>
            </a:r>
            <a:r>
              <a:rPr lang="en-GB" altLang="ru-RU" sz="2200" i="0">
                <a:solidFill>
                  <a:srgbClr val="7F7F7F"/>
                </a:solidFill>
                <a:ea typeface="Calibri" charset="0"/>
                <a:cs typeface="Times New Roman" charset="0"/>
              </a:rPr>
              <a:t> </a:t>
            </a:r>
            <a:endParaRPr lang="en-US" altLang="ru-RU" sz="2200" i="0">
              <a:solidFill>
                <a:srgbClr val="7F7F7F"/>
              </a:solidFill>
              <a:ea typeface="Calibri" charset="0"/>
              <a:cs typeface="Times New Roman" charset="0"/>
            </a:endParaRPr>
          </a:p>
        </p:txBody>
      </p:sp>
      <p:pic>
        <p:nvPicPr>
          <p:cNvPr id="22530"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5805488" y="1385888"/>
            <a:ext cx="5749925" cy="38354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6602413" y="476250"/>
            <a:ext cx="5097462" cy="5478463"/>
          </a:xfrm>
        </p:spPr>
        <p:txBody>
          <a:bodyPr/>
          <a:lstStyle/>
          <a:p>
            <a:pPr algn="l" eaLnBrk="1" hangingPunct="1">
              <a:lnSpc>
                <a:spcPct val="107000"/>
              </a:lnSpc>
              <a:spcAft>
                <a:spcPts val="800"/>
              </a:spcAft>
            </a:pPr>
            <a:r>
              <a:rPr lang="en-US" altLang="ru-RU" sz="2000" b="1">
                <a:latin typeface="Times New Roman" charset="0"/>
                <a:ea typeface="Calibri" charset="0"/>
                <a:cs typeface="Times New Roman" charset="0"/>
              </a:rPr>
              <a:t>Attitude to the Countryside </a:t>
            </a:r>
            <a:br>
              <a:rPr lang="en-US" altLang="ru-RU" sz="2000" b="1">
                <a:latin typeface="Times New Roman" charset="0"/>
                <a:ea typeface="Calibri" charset="0"/>
                <a:cs typeface="Times New Roman" charset="0"/>
              </a:rPr>
            </a:br>
            <a:r>
              <a:rPr lang="en-GB" altLang="ru-RU" sz="2000">
                <a:latin typeface="Calibri" charset="0"/>
                <a:ea typeface="Calibri" charset="0"/>
                <a:cs typeface="Times New Roman" charset="0"/>
              </a:rPr>
              <a:t/>
            </a:r>
            <a:br>
              <a:rPr lang="en-GB" altLang="ru-RU" sz="2000">
                <a:latin typeface="Calibri" charset="0"/>
                <a:ea typeface="Calibri" charset="0"/>
                <a:cs typeface="Times New Roman" charset="0"/>
              </a:rPr>
            </a:br>
            <a:r>
              <a:rPr lang="en-US" altLang="ru-RU" sz="2000" i="0">
                <a:solidFill>
                  <a:srgbClr val="7F7F7F"/>
                </a:solidFill>
                <a:latin typeface="Times New Roman" charset="0"/>
                <a:ea typeface="Calibri" charset="0"/>
                <a:cs typeface="Times New Roman" charset="0"/>
              </a:rPr>
              <a:t>British people are a freedom-loving nation. They prefer living in their own houses rather than in flats, that is why most British cities traditionally have tended to get broader rather than higher like in other European countries. </a:t>
            </a:r>
            <a:br>
              <a:rPr lang="en-US" altLang="ru-RU" sz="2000" i="0">
                <a:solidFill>
                  <a:srgbClr val="7F7F7F"/>
                </a:solidFill>
                <a:latin typeface="Times New Roman" charset="0"/>
                <a:ea typeface="Calibri" charset="0"/>
                <a:cs typeface="Times New Roman" charset="0"/>
              </a:rPr>
            </a:br>
            <a:r>
              <a:rPr lang="en-US" altLang="ru-RU" sz="2000" i="0">
                <a:solidFill>
                  <a:srgbClr val="7F7F7F"/>
                </a:solidFill>
                <a:latin typeface="Times New Roman" charset="0"/>
                <a:ea typeface="Calibri" charset="0"/>
                <a:cs typeface="Times New Roman" charset="0"/>
              </a:rPr>
              <a:t/>
            </a:r>
            <a:br>
              <a:rPr lang="en-US" altLang="ru-RU" sz="2000" i="0">
                <a:solidFill>
                  <a:srgbClr val="7F7F7F"/>
                </a:solidFill>
                <a:latin typeface="Times New Roman" charset="0"/>
                <a:ea typeface="Calibri" charset="0"/>
                <a:cs typeface="Times New Roman" charset="0"/>
              </a:rPr>
            </a:br>
            <a:r>
              <a:rPr lang="en-US" altLang="ru-RU" sz="2000" i="0">
                <a:solidFill>
                  <a:srgbClr val="7F7F7F"/>
                </a:solidFill>
                <a:latin typeface="Times New Roman" charset="0"/>
                <a:ea typeface="Calibri" charset="0"/>
                <a:cs typeface="Times New Roman" charset="0"/>
              </a:rPr>
              <a:t>The British formed a special attitude towards the countryside. In many countries it is considered to be a failure not to live in a city, whereas in Great Britain it is sooner a privilege. Life in the countryside is associated not only with people’s good health and absence of crime, it also means peace and quiet, the things that are dear to the British heart.</a:t>
            </a:r>
            <a:r>
              <a:rPr lang="en-GB" altLang="ru-RU" sz="2000" i="0">
                <a:solidFill>
                  <a:srgbClr val="7F7F7F"/>
                </a:solidFill>
                <a:ea typeface="Calibri" charset="0"/>
                <a:cs typeface="Times New Roman" charset="0"/>
              </a:rPr>
              <a:t> </a:t>
            </a:r>
            <a:endParaRPr lang="en-US" altLang="ru-RU" sz="2000" i="0">
              <a:solidFill>
                <a:srgbClr val="7F7F7F"/>
              </a:solidFill>
              <a:ea typeface="Calibri" charset="0"/>
              <a:cs typeface="Times New Roman" charset="0"/>
            </a:endParaRPr>
          </a:p>
        </p:txBody>
      </p:sp>
      <p:pic>
        <p:nvPicPr>
          <p:cNvPr id="23554"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214688"/>
            <a:ext cx="3800475"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5600" y="3214688"/>
            <a:ext cx="1787525"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69963" y="204788"/>
            <a:ext cx="4279900" cy="285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Headlines">
  <a:themeElements>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Headlines">
      <a:majorFont>
        <a:latin typeface="Century Schoolbook" panose="02040604050505020304"/>
        <a:ea typeface=""/>
        <a:cs typeface=""/>
      </a:majorFont>
      <a:minorFont>
        <a:latin typeface="Corbel" panose="020B0503020204020204"/>
        <a:ea typeface=""/>
        <a:cs typeface=""/>
      </a:minorFont>
    </a:fontScheme>
    <a:fmtScheme name="Headlines">
      <a:fillStyleLst>
        <a:solidFill>
          <a:schemeClr val="phClr"/>
        </a:solidFill>
        <a:solidFill>
          <a:schemeClr val="phClr">
            <a:tint val="67000"/>
            <a:satMod val="105000"/>
          </a:schemeClr>
        </a:solidFill>
        <a:gradFill rotWithShape="1">
          <a:gsLst>
            <a:gs pos="0">
              <a:schemeClr val="phClr">
                <a:tint val="100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6350" cap="flat" cmpd="sng" algn="in">
          <a:solidFill>
            <a:schemeClr val="phClr"/>
          </a:solidFill>
          <a:prstDash val="solid"/>
        </a:ln>
        <a:ln w="12700" cap="flat" cmpd="sng" algn="in">
          <a:solidFill>
            <a:schemeClr val="phClr"/>
          </a:solidFill>
          <a:prstDash val="solid"/>
        </a:ln>
        <a:ln w="19050" cap="flat" cmpd="sng" algn="in">
          <a:solidFill>
            <a:schemeClr val="phClr">
              <a:satMod val="150000"/>
            </a:schemeClr>
          </a:solidFill>
          <a:prstDash val="solid"/>
        </a:ln>
      </a:lnStyleLst>
      <a:effectStyleLst>
        <a:effectStyle>
          <a:effectLst/>
        </a:effectStyle>
        <a:effectStyle>
          <a:effectLst/>
        </a:effectStyle>
        <a:effectStyle>
          <a:effectLst>
            <a:innerShdw blurRad="88900" dist="25400" dir="10800000">
              <a:srgbClr val="000000">
                <a:alpha val="25000"/>
              </a:srgbClr>
            </a:innerShdw>
            <a:outerShdw blurRad="25400" dist="25400" dir="5400000" rotWithShape="0">
              <a:srgbClr val="FFFFFF">
                <a:alpha val="1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dlines" id="{3841520A-25F2-4EB8-BE4C-611DB5ABEED9}" vid="{0A845BBA-79DB-48B1-B20E-7DB1D922483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docProps/app.xml><?xml version="1.0" encoding="utf-8"?>
<Properties xmlns="http://schemas.openxmlformats.org/officeDocument/2006/extended-properties" xmlns:vt="http://schemas.openxmlformats.org/officeDocument/2006/docPropsVTypes">
  <Template>Headlines</Template>
  <TotalTime>1206</TotalTime>
  <Words>290</Words>
  <Application>Microsoft Macintosh PowerPoint</Application>
  <PresentationFormat>Widescreen</PresentationFormat>
  <Paragraphs>34</Paragraphs>
  <Slides>20</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Corbel</vt:lpstr>
      <vt:lpstr>Arial</vt:lpstr>
      <vt:lpstr>Century Schoolbook</vt:lpstr>
      <vt:lpstr>Calibri</vt:lpstr>
      <vt:lpstr>Times New Roman</vt:lpstr>
      <vt:lpstr>Headlines</vt:lpstr>
      <vt:lpstr>BEAUTIFUL BRITAIN: THE CULT OF NATURE</vt:lpstr>
      <vt:lpstr>Nature of Great Britain  Although high mountains or wide rivers are very rare in Great Britain, its nature is unique and diverse in many ways.   The northern and western parts of the country, known as ‘High Britain’, are the combination of mountainous and flat areas.   On the other hand, the southern and eastern parts of Great Britain, called ‘Low Britain’, is dominated by hills and small uplands, and each region has its own typical vegetation. </vt:lpstr>
      <vt:lpstr>High Britain</vt:lpstr>
      <vt:lpstr>Nature and the Influence of the Country’s Historical Development  The territory of Great Britain was once covered with thick pristine and almost impenetrable forests, and only a little fraction of them have survived since then due to continuous logging conducted in order to make room for farm lands and sheep breeding.   </vt:lpstr>
      <vt:lpstr>Industrialization  Due to the industrialization and the industrial revolution in the 19th century, the environmental situation in big cities became disastrous. It was the UK where the term ‘smog’, a blend of smoke and fog, was invented. In the 20th century smog became a symbol of Great Britain and even appeared in Hollywood films. In 1952 strong smog killed about 8 thousand people.   </vt:lpstr>
      <vt:lpstr>Rivers of Great Britain  Unlike Russia, Britain doesn’t have wide rivers. The country is permeated by small rivers, the most part of which is suitable for shipping. </vt:lpstr>
      <vt:lpstr>During the period of industrialization, the rivers also experienced all the downsides of technological development.   A graphic example of it is the pollution of the Thames. As early as the 19th century the British Parliament suffered from terrible smell coming from the river and up to 20th century the people, who fell into it, needed urgent medical help.   </vt:lpstr>
      <vt:lpstr>Historical Events and their Consequences  The industrial development of the country greatly affected British landscapes. It was one of the reasons why British people value their nature so much. Not only do they try to preserve it, but also they try to improve and enhance it – by developing gardening, promoting park culture and establishing wild life preserves. </vt:lpstr>
      <vt:lpstr>Attitude to the Countryside   British people are a freedom-loving nation. They prefer living in their own houses rather than in flats, that is why most British cities traditionally have tended to get broader rather than higher like in other European countries.   The British formed a special attitude towards the countryside. In many countries it is considered to be a failure not to live in a city, whereas in Great Britain it is sooner a privilege. Life in the countryside is associated not only with people’s good health and absence of crime, it also means peace and quiet, the things that are dear to the British heart. </vt:lpstr>
      <vt:lpstr>Nature Preservation  The brightest example of the British aspiration to preserve their nature in its original state is the way the communities behaved while the tunnel under the English Channel was being constructed.   Initially, they planned to build additional railways to connect different cities. The French wanted the railways to be built through their own lands since it was beneficial to business activity, while the British, conversely, wanted the road to be constructed across other lands to keep peace and quiet in the country. </vt:lpstr>
      <vt:lpstr>Landscape Parks  British parks can be rightfully called pieces of art.   The landscape style dates back to the 18th century and completely reflects the original way of life in the Old Britain with people’s free and natural views and ideas.   </vt:lpstr>
      <vt:lpstr>Typical Features of Landscape Parks  - The impression of natural chaos, in which everything is actually carefully thought out, is deliberately created;  - Wide use of natural landscapes: however, if the surface of the ground is flat, differences in altitude can be made artificially to fit there all vegetation harmoniously;  - Summerhouses, ponds and boulders are essential and integral elements; the paths are winding, without sharp corners. They are made to show harmonious and complete landscapes from behind every corner;  - A strict hierarchy is observed in each park: plants are carefully selected in order to make the park look beautiful in every season of the year.</vt:lpstr>
      <vt:lpstr>City Parks  Due to the fact that Great Britain has lost most part of its forests, much attention is devoted to city parks, which are considered to be “the lungs of the city”.   In London there are 150 parks covering the territory of 300 hectares. One can cross the city stepping from one park into another. Each park is carefully looked after, and their beauty is the result of gardeners and park rangers’ hard work.</vt:lpstr>
      <vt:lpstr>The Cult of Grass  A British lawn can be called one of the national symbols and the subject of national pride. The British are quite fond of their lawns. They always look after them and mow them daily. This phenomenon has become the basis of numerous jokes and funny stories:   “How have you got such excellent results? – It’s easy! The lawn should be mowed every day for 400 years”.  The appearance of British lawn doesn’t only reflect their devotion to the observation of traditions, it also displays their love of freedom since one can walk on such a lawn without trampling it down.</vt:lpstr>
      <vt:lpstr>Gardening in the UK  Gardening is a national hobby among British people.   Not only well-maintained front gardens indicate that, but also plenty of specialized literature on gardening found on the shelves of bookshops.   There are also "gardening tours" to Europe during which tourists have an opportunity to get familiar with the gardening culture of different countries and admire various kinds of flowers.</vt:lpstr>
      <vt:lpstr>Gardening for Everyone  Not everyone is lucky enough to be engaged in gardening and this problem hasn’t been neglected in the UK. Those people who don’t have their own land, but who have a thirst for gardening, are given allotments for a reasonable rent by the government. The British mainly grow vegetables on them.</vt:lpstr>
      <vt:lpstr>Nature Preservation – British Wild Life Reserves  Although the UK wasn’t a pioneer in the environmental sphere, British people have done really tremendous work to preserve their nature by now. There are over 130 wild life reserves in Great Britain, which is a great number for a small country with land shortage.  </vt:lpstr>
      <vt:lpstr>British national parks and wild life reserves and their special features  In 1920-30s scientists came to the conclusion that for the preservation of the endangered species it is essential not only to protect different species, but also to preserve their habitats so that they will become able to take care of themselves. Following this ideas, great work to reconstruct natural habitats was done at that time. </vt:lpstr>
      <vt:lpstr>PowerPoint Presentation</vt:lpstr>
      <vt:lpstr>Conclusion   The cult of nature in Great Britain is inseparably linked with its history.  A person’s attitude towards nature is represented in the principle  “Live and let live”,  and the tradition of paying careful attention to the land, one’s sweet home and private territory is one of the most important features of the British national character.</vt:lpstr>
    </vt:vector>
  </TitlesOfParts>
  <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Ivan Grechka</dc:creator>
  <cp:lastModifiedBy>Ivan Grechka</cp:lastModifiedBy>
  <cp:revision>46</cp:revision>
  <dcterms:created xsi:type="dcterms:W3CDTF">2017-03-26T17:52:20Z</dcterms:created>
  <dcterms:modified xsi:type="dcterms:W3CDTF">2017-03-28T20:34:53Z</dcterms:modified>
</cp:coreProperties>
</file>